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1-2.svg" ContentType="image/svg+xml"/>
  <Override PartName="/ppt/media/image-11-4.svg" ContentType="image/svg+xml"/>
  <Override PartName="/ppt/media/image-11-6.svg" ContentType="image/svg+xml"/>
  <Override PartName="/ppt/media/image-13-2.svg" ContentType="image/svg+xml"/>
  <Override PartName="/ppt/media/image-13-8.svg" ContentType="image/svg+xml"/>
  <Override PartName="/ppt/media/image-15-2.svg" ContentType="image/svg+xml"/>
  <Override PartName="/ppt/media/image-15-8.svg" ContentType="image/svg+xml"/>
  <Override PartName="/ppt/media/image-17-3.svg" ContentType="image/svg+xml"/>
  <Override PartName="/ppt/media/image-17-7.svg" ContentType="image/svg+xml"/>
  <Override PartName="/ppt/media/image-21-10.svg" ContentType="image/svg+xml"/>
  <Override PartName="/ppt/media/image-21-12.svg" ContentType="image/svg+xml"/>
  <Override PartName="/ppt/media/image-21-2.svg" ContentType="image/svg+xml"/>
  <Override PartName="/ppt/media/image-21-4.svg" ContentType="image/svg+xml"/>
  <Override PartName="/ppt/media/image-21-6.svg" ContentType="image/svg+xml"/>
  <Override PartName="/ppt/media/image-21-8.svg" ContentType="image/svg+xml"/>
  <Override PartName="/ppt/media/image-23-10.svg" ContentType="image/svg+xml"/>
  <Override PartName="/ppt/media/image-23-12.svg" ContentType="image/svg+xml"/>
  <Override PartName="/ppt/media/image-23-2.svg" ContentType="image/svg+xml"/>
  <Override PartName="/ppt/media/image-23-4.svg" ContentType="image/svg+xml"/>
  <Override PartName="/ppt/media/image-23-6.svg" ContentType="image/svg+xml"/>
  <Override PartName="/ppt/media/image-23-8.svg" ContentType="image/svg+xml"/>
  <Override PartName="/ppt/media/image-24-3.svg" ContentType="image/svg+xml"/>
  <Override PartName="/ppt/media/image-4-3.svg" ContentType="image/svg+xml"/>
  <Override PartName="/ppt/media/image-4-5.svg" ContentType="image/svg+xml"/>
  <Override PartName="/ppt/media/image-4-7.svg" ContentType="image/svg+xml"/>
  <Override PartName="/ppt/media/image-4-9.svg" ContentType="image/svg+xml"/>
  <Override PartName="/ppt/media/image-5-2.svg" ContentType="image/svg+xml"/>
  <Override PartName="/ppt/media/image-5-6.svg" ContentType="image/svg+xml"/>
  <Override PartName="/ppt/media/image-9-10.svg" ContentType="image/svg+xml"/>
  <Override PartName="/ppt/media/image-9-12.svg" ContentType="image/svg+xml"/>
  <Override PartName="/ppt/media/image-9-2.svg" ContentType="image/svg+xml"/>
  <Override PartName="/ppt/media/image-9-4.svg" ContentType="image/svg+xml"/>
  <Override PartName="/ppt/media/image-9-6.svg" ContentType="image/svg+xml"/>
  <Override PartName="/ppt/media/image-9-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embeddedFontLst>
    <p:embeddedFont>
      <p:font typeface="Manrope" panose="020B0604020202020204" charset="0"/>
      <p:regular r:id="rId28"/>
    </p:embeddedFont>
    <p:embeddedFont>
      <p:font typeface="Manrope Bold" panose="020B0604020202020204" charset="0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Inter Tight SemiBold" panose="020B0604020202020204" charset="0"/>
      <p:regular r:id="rId34"/>
    </p:embeddedFont>
    <p:embeddedFont>
      <p:font typeface="Inter Tight Bold" panose="020B0604020202020204" charset="0"/>
      <p:regular r:id="rId3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80" y="1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font" Target="fonts/font1.fntdata"/><Relationship Id="rId29" Type="http://schemas.openxmlformats.org/officeDocument/2006/relationships/font" Target="fonts/font2.fntdata"/><Relationship Id="rId30" Type="http://schemas.openxmlformats.org/officeDocument/2006/relationships/font" Target="fonts/font3.fntdata"/><Relationship Id="rId31" Type="http://schemas.openxmlformats.org/officeDocument/2006/relationships/font" Target="fonts/font4.fntdata"/><Relationship Id="rId32" Type="http://schemas.openxmlformats.org/officeDocument/2006/relationships/font" Target="fonts/font5.fntdata"/><Relationship Id="rId33" Type="http://schemas.openxmlformats.org/officeDocument/2006/relationships/font" Target="fonts/font6.fntdata"/><Relationship Id="rId34" Type="http://schemas.openxmlformats.org/officeDocument/2006/relationships/font" Target="fonts/font7.fntdata"/><Relationship Id="rId35" Type="http://schemas.openxmlformats.org/officeDocument/2006/relationships/font" Target="fonts/font8.fntdata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8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8"/>
          </a:solidFill>
          <a:ln/>
        </p:spPr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7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eg"/><Relationship Id="rId4" Type="http://schemas.openxmlformats.org/officeDocument/2006/relationships/image" Target="../media/image5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5" Type="http://schemas.openxmlformats.org/officeDocument/2006/relationships/image" Target="../media/image-4-3.svg"/><Relationship Id="rId6" Type="http://schemas.openxmlformats.org/officeDocument/2006/relationships/image" Target="../media/image8.png"/><Relationship Id="rId7" Type="http://schemas.openxmlformats.org/officeDocument/2006/relationships/image" Target="../media/image-4-5.svg"/><Relationship Id="rId8" Type="http://schemas.openxmlformats.org/officeDocument/2006/relationships/image" Target="../media/image9.png"/><Relationship Id="rId9" Type="http://schemas.openxmlformats.org/officeDocument/2006/relationships/image" Target="../media/image-4-7.svg"/><Relationship Id="rId10" Type="http://schemas.openxmlformats.org/officeDocument/2006/relationships/image" Target="../media/image10.png"/><Relationship Id="rId11" Type="http://schemas.openxmlformats.org/officeDocument/2006/relationships/image" Target="../media/image-4-9.svg"/><Relationship Id="rId12" Type="http://schemas.openxmlformats.org/officeDocument/2006/relationships/image" Target="../media/image5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-5-2.svg"/><Relationship Id="rId5" Type="http://schemas.openxmlformats.org/officeDocument/2006/relationships/image" Target="../media/image-5-2.svg"/><Relationship Id="rId6" Type="http://schemas.openxmlformats.org/officeDocument/2006/relationships/image" Target="../media/image12.png"/><Relationship Id="rId7" Type="http://schemas.openxmlformats.org/officeDocument/2006/relationships/image" Target="../media/image-5-6.svg"/><Relationship Id="rId8" Type="http://schemas.openxmlformats.org/officeDocument/2006/relationships/image" Target="../media/image-5-6.svg"/><Relationship Id="rId9" Type="http://schemas.openxmlformats.org/officeDocument/2006/relationships/image" Target="../media/image5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e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5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-9-2.svg"/><Relationship Id="rId5" Type="http://schemas.openxmlformats.org/officeDocument/2006/relationships/image" Target="../media/image19.png"/><Relationship Id="rId6" Type="http://schemas.openxmlformats.org/officeDocument/2006/relationships/image" Target="../media/image-9-4.svg"/><Relationship Id="rId7" Type="http://schemas.openxmlformats.org/officeDocument/2006/relationships/image" Target="../media/image20.png"/><Relationship Id="rId8" Type="http://schemas.openxmlformats.org/officeDocument/2006/relationships/image" Target="../media/image-9-6.svg"/><Relationship Id="rId9" Type="http://schemas.openxmlformats.org/officeDocument/2006/relationships/image" Target="../media/image21.png"/><Relationship Id="rId10" Type="http://schemas.openxmlformats.org/officeDocument/2006/relationships/image" Target="../media/image-9-8.svg"/><Relationship Id="rId11" Type="http://schemas.openxmlformats.org/officeDocument/2006/relationships/image" Target="../media/image22.png"/><Relationship Id="rId12" Type="http://schemas.openxmlformats.org/officeDocument/2006/relationships/image" Target="../media/image-9-10.svg"/><Relationship Id="rId13" Type="http://schemas.openxmlformats.org/officeDocument/2006/relationships/image" Target="../media/image23.png"/><Relationship Id="rId14" Type="http://schemas.openxmlformats.org/officeDocument/2006/relationships/image" Target="../media/image-9-12.svg"/><Relationship Id="rId15" Type="http://schemas.openxmlformats.org/officeDocument/2006/relationships/image" Target="../media/image5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eg"/><Relationship Id="rId4" Type="http://schemas.openxmlformats.org/officeDocument/2006/relationships/image" Target="../media/image5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Relationship Id="rId4" Type="http://schemas.openxmlformats.org/officeDocument/2006/relationships/image" Target="../media/image-11-2.svg"/><Relationship Id="rId5" Type="http://schemas.openxmlformats.org/officeDocument/2006/relationships/image" Target="../media/image25.png"/><Relationship Id="rId6" Type="http://schemas.openxmlformats.org/officeDocument/2006/relationships/image" Target="../media/image-11-4.svg"/><Relationship Id="rId7" Type="http://schemas.openxmlformats.org/officeDocument/2006/relationships/image" Target="../media/image26.png"/><Relationship Id="rId8" Type="http://schemas.openxmlformats.org/officeDocument/2006/relationships/image" Target="../media/image-11-6.svg"/><Relationship Id="rId9" Type="http://schemas.openxmlformats.org/officeDocument/2006/relationships/image" Target="../media/image5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Relationship Id="rId4" Type="http://schemas.openxmlformats.org/officeDocument/2006/relationships/image" Target="../media/image-13-2.svg"/><Relationship Id="rId5" Type="http://schemas.openxmlformats.org/officeDocument/2006/relationships/image" Target="../media/image-13-2.svg"/><Relationship Id="rId6" Type="http://schemas.openxmlformats.org/officeDocument/2006/relationships/image" Target="../media/image-13-2.svg"/><Relationship Id="rId7" Type="http://schemas.openxmlformats.org/officeDocument/2006/relationships/image" Target="../media/image28.png"/><Relationship Id="rId8" Type="http://schemas.openxmlformats.org/officeDocument/2006/relationships/image" Target="../media/image-13-8.svg"/><Relationship Id="rId10" Type="http://schemas.openxmlformats.org/officeDocument/2006/relationships/image" Target="../media/image-13-8.svg"/><Relationship Id="rId11" Type="http://schemas.openxmlformats.org/officeDocument/2006/relationships/image" Target="../media/image57.png"/><Relationship Id="rId12" Type="http://schemas.openxmlformats.org/officeDocument/2006/relationships/image" Target="../media/image-13-8.sv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9.png"/><Relationship Id="rId4" Type="http://schemas.openxmlformats.org/officeDocument/2006/relationships/image" Target="../media/image-15-2.svg"/><Relationship Id="rId5" Type="http://schemas.openxmlformats.org/officeDocument/2006/relationships/image" Target="../media/image-15-2.svg"/><Relationship Id="rId6" Type="http://schemas.openxmlformats.org/officeDocument/2006/relationships/image" Target="../media/image-15-2.svg"/><Relationship Id="rId7" Type="http://schemas.openxmlformats.org/officeDocument/2006/relationships/image" Target="../media/image30.png"/><Relationship Id="rId8" Type="http://schemas.openxmlformats.org/officeDocument/2006/relationships/image" Target="../media/image-15-8.svg"/><Relationship Id="rId10" Type="http://schemas.openxmlformats.org/officeDocument/2006/relationships/image" Target="../media/image-15-8.svg"/><Relationship Id="rId11" Type="http://schemas.openxmlformats.org/officeDocument/2006/relationships/image" Target="../media/image57.png"/><Relationship Id="rId12" Type="http://schemas.openxmlformats.org/officeDocument/2006/relationships/image" Target="../media/image-15-8.sv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1.jpeg"/><Relationship Id="rId4" Type="http://schemas.openxmlformats.org/officeDocument/2006/relationships/image" Target="../media/image32.png"/><Relationship Id="rId5" Type="http://schemas.openxmlformats.org/officeDocument/2006/relationships/image" Target="../media/image-17-3.svg"/><Relationship Id="rId6" Type="http://schemas.openxmlformats.org/officeDocument/2006/relationships/image" Target="../media/image-17-3.svg"/><Relationship Id="rId7" Type="http://schemas.openxmlformats.org/officeDocument/2006/relationships/image" Target="../media/image33.png"/><Relationship Id="rId8" Type="http://schemas.openxmlformats.org/officeDocument/2006/relationships/image" Target="../media/image-17-7.svg"/><Relationship Id="rId9" Type="http://schemas.openxmlformats.org/officeDocument/2006/relationships/image" Target="../media/image-17-7.svg"/><Relationship Id="rId10" Type="http://schemas.openxmlformats.org/officeDocument/2006/relationships/image" Target="../media/image5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4.jpe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5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jpe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5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7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1.png"/><Relationship Id="rId4" Type="http://schemas.openxmlformats.org/officeDocument/2006/relationships/image" Target="../media/image-21-2.svg"/><Relationship Id="rId5" Type="http://schemas.openxmlformats.org/officeDocument/2006/relationships/image" Target="../media/image42.png"/><Relationship Id="rId6" Type="http://schemas.openxmlformats.org/officeDocument/2006/relationships/image" Target="../media/image-21-4.svg"/><Relationship Id="rId7" Type="http://schemas.openxmlformats.org/officeDocument/2006/relationships/image" Target="../media/image43.png"/><Relationship Id="rId8" Type="http://schemas.openxmlformats.org/officeDocument/2006/relationships/image" Target="../media/image-21-6.svg"/><Relationship Id="rId9" Type="http://schemas.openxmlformats.org/officeDocument/2006/relationships/image" Target="../media/image44.png"/><Relationship Id="rId10" Type="http://schemas.openxmlformats.org/officeDocument/2006/relationships/image" Target="../media/image-21-8.svg"/><Relationship Id="rId11" Type="http://schemas.openxmlformats.org/officeDocument/2006/relationships/image" Target="../media/image45.png"/><Relationship Id="rId12" Type="http://schemas.openxmlformats.org/officeDocument/2006/relationships/image" Target="../media/image-21-10.svg"/><Relationship Id="rId13" Type="http://schemas.openxmlformats.org/officeDocument/2006/relationships/image" Target="../media/image46.png"/><Relationship Id="rId14" Type="http://schemas.openxmlformats.org/officeDocument/2006/relationships/image" Target="../media/image-21-12.svg"/><Relationship Id="rId15" Type="http://schemas.openxmlformats.org/officeDocument/2006/relationships/image" Target="../media/image57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jpeg"/><Relationship Id="rId4" Type="http://schemas.openxmlformats.org/officeDocument/2006/relationships/image" Target="../media/image57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7.png"/><Relationship Id="rId4" Type="http://schemas.openxmlformats.org/officeDocument/2006/relationships/image" Target="../media/image-23-2.svg"/><Relationship Id="rId5" Type="http://schemas.openxmlformats.org/officeDocument/2006/relationships/image" Target="../media/image48.png"/><Relationship Id="rId6" Type="http://schemas.openxmlformats.org/officeDocument/2006/relationships/image" Target="../media/image-23-4.svg"/><Relationship Id="rId7" Type="http://schemas.openxmlformats.org/officeDocument/2006/relationships/image" Target="../media/image49.png"/><Relationship Id="rId8" Type="http://schemas.openxmlformats.org/officeDocument/2006/relationships/image" Target="../media/image-23-6.svg"/><Relationship Id="rId9" Type="http://schemas.openxmlformats.org/officeDocument/2006/relationships/image" Target="../media/image50.png"/><Relationship Id="rId10" Type="http://schemas.openxmlformats.org/officeDocument/2006/relationships/image" Target="../media/image-23-8.svg"/><Relationship Id="rId11" Type="http://schemas.openxmlformats.org/officeDocument/2006/relationships/image" Target="../media/image51.png"/><Relationship Id="rId12" Type="http://schemas.openxmlformats.org/officeDocument/2006/relationships/image" Target="../media/image-23-10.svg"/><Relationship Id="rId13" Type="http://schemas.openxmlformats.org/officeDocument/2006/relationships/image" Target="../media/image52.png"/><Relationship Id="rId14" Type="http://schemas.openxmlformats.org/officeDocument/2006/relationships/image" Target="../media/image-23-12.svg"/><Relationship Id="rId15" Type="http://schemas.openxmlformats.org/officeDocument/2006/relationships/image" Target="../media/image57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3.jpeg"/><Relationship Id="rId4" Type="http://schemas.openxmlformats.org/officeDocument/2006/relationships/image" Target="../media/image54.png"/><Relationship Id="rId5" Type="http://schemas.openxmlformats.org/officeDocument/2006/relationships/image" Target="../media/image-24-3.svg"/><Relationship Id="rId6" Type="http://schemas.openxmlformats.org/officeDocument/2006/relationships/image" Target="../media/image-24-3.svg"/><Relationship Id="rId7" Type="http://schemas.openxmlformats.org/officeDocument/2006/relationships/image" Target="../media/image57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4.jpe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28650"/>
            <a:ext cx="10868745" cy="163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spcAft>
                <a:spcPts val="1050"/>
              </a:spcAft>
              <a:buNone/>
            </a:pPr>
            <a:endParaRPr lang="en-US" sz="1150" dirty="0"/>
          </a:p>
          <a:p>
            <a:pPr marL="0" indent="0" algn="l">
              <a:lnSpc>
                <a:spcPct val="120000"/>
              </a:lnSpc>
              <a:spcAft>
                <a:spcPts val="1050"/>
              </a:spcAft>
              <a:buNone/>
            </a:pPr>
            <a:endParaRPr lang="en-US" sz="1150" dirty="0"/>
          </a:p>
          <a:p>
            <a:pPr marL="0" indent="0" algn="l">
              <a:lnSpc>
                <a:spcPct val="120000"/>
              </a:lnSpc>
              <a:spcAft>
                <a:spcPts val="1050"/>
              </a:spcAft>
              <a:buNone/>
            </a:pPr>
            <a:endParaRPr lang="en-US" sz="1150" dirty="0"/>
          </a:p>
          <a:p>
            <a:pPr marL="0" indent="0" algn="l">
              <a:lnSpc>
                <a:spcPct val="120000"/>
              </a:lnSpc>
              <a:spcAft>
                <a:spcPts val="1050"/>
              </a:spcAft>
              <a:buNone/>
            </a:pPr>
            <a:endParaRPr lang="en-US" sz="1150" dirty="0"/>
          </a:p>
        </p:txBody>
      </p:sp>
      <p:sp>
        <p:nvSpPr>
          <p:cNvPr id="4" name="Text 1"/>
          <p:cNvSpPr/>
          <p:nvPr/>
        </p:nvSpPr>
        <p:spPr>
          <a:xfrm>
            <a:off x="661475" y="2518172"/>
            <a:ext cx="5737578" cy="3882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950" b="1" dirty="0">
                <a:solidFill>
                  <a:srgbClr val="FFFFFF"/>
                </a:solidFill>
                <a:latin typeface="Inter Tight Bold" pitchFamily="34" charset="0"/>
                <a:ea typeface="Inter Tight Bold" pitchFamily="34" charset="-122"/>
                <a:cs typeface="Inter Tight Bold" pitchFamily="34" charset="-120"/>
              </a:rPr>
              <a:t>Virginia Life</a:t>
            </a:r>
            <a:endParaRPr lang="en-US" sz="5950" dirty="0"/>
          </a:p>
          <a:p>
            <a:pPr marL="0" indent="0" algn="l">
              <a:lnSpc>
                <a:spcPct val="104000"/>
              </a:lnSpc>
              <a:buNone/>
            </a:pPr>
            <a:r>
              <a:rPr lang="en-US" sz="5950" b="1" dirty="0">
                <a:solidFill>
                  <a:srgbClr val="FFFFFF"/>
                </a:solidFill>
                <a:latin typeface="Inter Tight Bold" pitchFamily="34" charset="0"/>
                <a:ea typeface="Inter Tight Bold" pitchFamily="34" charset="-122"/>
                <a:cs typeface="Inter Tight Bold" pitchFamily="34" charset="-120"/>
              </a:rPr>
              <a:t>Insurance Exam </a:t>
            </a:r>
            <a:r>
              <a:rPr lang="en-US" sz="5950" b="1" dirty="0" smtClean="0">
                <a:solidFill>
                  <a:srgbClr val="FFFFFF"/>
                </a:solidFill>
                <a:latin typeface="Inter Tight Bold" pitchFamily="34" charset="0"/>
                <a:ea typeface="Inter Tight Bold" pitchFamily="34" charset="-122"/>
                <a:cs typeface="Inter Tight Bold" pitchFamily="34" charset="-120"/>
              </a:rPr>
              <a:t>Prep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2600" b="1" dirty="0" smtClean="0">
                <a:solidFill>
                  <a:srgbClr val="FFFFFF"/>
                </a:solidFill>
                <a:latin typeface="Inter Tight Bold" pitchFamily="34" charset="0"/>
                <a:ea typeface="Inter Tight Bold" pitchFamily="34" charset="-122"/>
                <a:cs typeface="Inter Tight Bold" pitchFamily="34" charset="-120"/>
              </a:rPr>
              <a:t>By One Synergy Financial</a:t>
            </a:r>
            <a:endParaRPr lang="en-US" sz="26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0341" y="4922441"/>
            <a:ext cx="1355691" cy="415826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01635" y="4922441"/>
            <a:ext cx="1141086" cy="41582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61475" y="5610324"/>
            <a:ext cx="10868745" cy="571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0000"/>
              </a:lnSpc>
              <a:spcAft>
                <a:spcPts val="1050"/>
              </a:spcAft>
              <a:buNone/>
            </a:pPr>
            <a:endParaRPr lang="en-US" sz="1150" dirty="0"/>
          </a:p>
        </p:txBody>
      </p:sp>
      <p:sp>
        <p:nvSpPr>
          <p:cNvPr id="8" name="Rectangle 7"/>
          <p:cNvSpPr/>
          <p:nvPr/>
        </p:nvSpPr>
        <p:spPr>
          <a:xfrm>
            <a:off x="411480" y="365760"/>
            <a:ext cx="2651760" cy="8654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_tri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" y="530352"/>
            <a:ext cx="2286000" cy="5362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719733"/>
            <a:ext cx="1162517" cy="186630"/>
          </a:xfrm>
          <a:prstGeom prst="roundRect">
            <a:avLst>
              <a:gd name="adj" fmla="val 22119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735093" y="756543"/>
            <a:ext cx="1624865" cy="113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5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WARM-UP QUESTIONS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661475" y="938212"/>
            <a:ext cx="6296860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Practice: Test Your Baseline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61475" y="1441946"/>
            <a:ext cx="6296860" cy="3242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Before diving into the full question bank, try these three foundational questions.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Read each question carefully before checking the answer.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661475" y="1855986"/>
            <a:ext cx="2045740" cy="4282281"/>
          </a:xfrm>
          <a:prstGeom prst="roundRect">
            <a:avLst>
              <a:gd name="adj" fmla="val 2522"/>
            </a:avLst>
          </a:prstGeom>
          <a:solidFill>
            <a:srgbClr val="F4F6F8"/>
          </a:solidFill>
          <a:ln w="1270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797004" y="1991519"/>
            <a:ext cx="1774681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Q1 — Level Term Life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97004" y="2231330"/>
            <a:ext cx="1774681" cy="3255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Which characteristic is true of a level term life insurance policy?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Both the premium and the death benefit remain constant throughout the specified term.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The death benefit decreases over time while the premium remains level.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The premium increases annually while the death benefit remains level.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The policy accumulates a substantial cash value that can be borrowed against.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💡</a:t>
            </a:r>
            <a:r>
              <a:rPr lang="en-US" sz="950" i="1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Hint: Think about the word "level"—what stays the same from beginning to end?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Answer: A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2786985" y="1855986"/>
            <a:ext cx="2045740" cy="4282281"/>
          </a:xfrm>
          <a:prstGeom prst="roundRect">
            <a:avLst>
              <a:gd name="adj" fmla="val 2522"/>
            </a:avLst>
          </a:prstGeom>
          <a:solidFill>
            <a:srgbClr val="F4F6F8"/>
          </a:solidFill>
          <a:ln w="1270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2922514" y="1991519"/>
            <a:ext cx="1774681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Q2 — Whole Life vs. Term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2922514" y="2231330"/>
            <a:ext cx="1774681" cy="3579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is a primary distinction of traditional whole life insurance compared to term insurance?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It provides coverage only until age 65 and expires automatically.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The premiums are significantly lower in the initial years than any term policy.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It builds a guaranteed cash value that is accessible through policy loans or surrender.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The death benefit decreases as the cash value increases over time.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💡</a:t>
            </a:r>
            <a:r>
              <a:rPr lang="en-US" sz="950" i="1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Hint: Which type of insurance has a savings element that grows inside the policy?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Answer: C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4912495" y="1855986"/>
            <a:ext cx="2045839" cy="4282281"/>
          </a:xfrm>
          <a:prstGeom prst="roundRect">
            <a:avLst>
              <a:gd name="adj" fmla="val 2522"/>
            </a:avLst>
          </a:prstGeom>
          <a:solidFill>
            <a:srgbClr val="F4F6F8"/>
          </a:solidFill>
          <a:ln w="1270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5048024" y="1991519"/>
            <a:ext cx="1774781" cy="383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Q3 — Annuity Accumulation Phase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5048024" y="2423319"/>
            <a:ext cx="1774781" cy="3579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During the accumulation phase of an annuity, what is the primary objective or activity?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Liquidating the principal into periodic income payments for life.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Paying out a lump-sum death benefit to the designated primary beneficiary.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Subjecting all internal interest earnings to immediate annual personal income tax.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Allowing funds to grow on a tax-deferred basis through periodic payments or a single premium.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💡</a:t>
            </a:r>
            <a:r>
              <a:rPr lang="en-US" sz="950" i="1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Hint: Think about what "accumulate" means—building up value over time before using it.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Answer: D</a:t>
            </a:r>
            <a:endParaRPr lang="en-US" sz="950" dirty="0"/>
          </a:p>
        </p:txBody>
      </p:sp>
      <p:sp>
        <p:nvSpPr>
          <p:cNvPr id="16" name="Rectangle 15"/>
          <p:cNvSpPr/>
          <p:nvPr/>
        </p:nvSpPr>
        <p:spPr>
          <a:xfrm>
            <a:off x="10226040" y="228600"/>
            <a:ext cx="1691640" cy="5519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logo_tri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3200" y="338328"/>
            <a:ext cx="1417320" cy="3324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814566" cy="243979"/>
          </a:xfrm>
          <a:prstGeom prst="roundRect">
            <a:avLst>
              <a:gd name="adj" fmla="val 22126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57814" y="567928"/>
            <a:ext cx="1231472" cy="1477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OVERVIEW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818356"/>
            <a:ext cx="10868745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Exam Structure at a Glance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661475" y="1525191"/>
            <a:ext cx="10868745" cy="629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3000"/>
              </a:lnSpc>
              <a:spcAft>
                <a:spcPts val="1200"/>
              </a:spcAft>
              <a:buNone/>
            </a:pP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This exam prep bank covers </a:t>
            </a:r>
            <a:r>
              <a:rPr lang="en-US" sz="12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100 questions</a:t>
            </a: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across two major domains. Use the breakdown below to focus your study sessions.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924696" y="2388096"/>
            <a:ext cx="2982639" cy="530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dirty="0">
                <a:solidFill>
                  <a:srgbClr val="007C8A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100</a:t>
            </a:r>
            <a:endParaRPr lang="en-US" sz="4150" dirty="0"/>
          </a:p>
        </p:txBody>
      </p:sp>
      <p:sp>
        <p:nvSpPr>
          <p:cNvPr id="7" name="Text 5"/>
          <p:cNvSpPr/>
          <p:nvPr/>
        </p:nvSpPr>
        <p:spPr>
          <a:xfrm>
            <a:off x="661475" y="3100983"/>
            <a:ext cx="3509081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Total Questions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661475" y="3433862"/>
            <a:ext cx="3509081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Full practice bank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604429" y="2388096"/>
            <a:ext cx="2982739" cy="530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dirty="0">
                <a:solidFill>
                  <a:srgbClr val="007C8A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70</a:t>
            </a:r>
            <a:endParaRPr lang="en-US" sz="4150" dirty="0"/>
          </a:p>
        </p:txBody>
      </p:sp>
      <p:sp>
        <p:nvSpPr>
          <p:cNvPr id="10" name="Text 8"/>
          <p:cNvSpPr/>
          <p:nvPr/>
        </p:nvSpPr>
        <p:spPr>
          <a:xfrm>
            <a:off x="4341208" y="3100983"/>
            <a:ext cx="3509180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Part 1 Questions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4341208" y="3433862"/>
            <a:ext cx="3509180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National General Insurance Concepts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284261" y="2388096"/>
            <a:ext cx="2982639" cy="530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dirty="0">
                <a:solidFill>
                  <a:srgbClr val="007C8A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30</a:t>
            </a:r>
            <a:endParaRPr lang="en-US" sz="4150" dirty="0"/>
          </a:p>
        </p:txBody>
      </p:sp>
      <p:sp>
        <p:nvSpPr>
          <p:cNvPr id="13" name="Text 11"/>
          <p:cNvSpPr/>
          <p:nvPr/>
        </p:nvSpPr>
        <p:spPr>
          <a:xfrm>
            <a:off x="8021040" y="3100983"/>
            <a:ext cx="3509081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Part 2 Questions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8021040" y="3433862"/>
            <a:ext cx="3509081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Virginia State-Specific Rules &amp; Regulations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61475" y="4216499"/>
            <a:ext cx="5366112" cy="2046387"/>
          </a:xfrm>
          <a:prstGeom prst="roundRect">
            <a:avLst>
              <a:gd name="adj" fmla="val 3297"/>
            </a:avLst>
          </a:prstGeom>
          <a:solidFill>
            <a:srgbClr val="1B3C61"/>
          </a:solidFill>
          <a:ln w="6350">
            <a:solidFill>
              <a:srgbClr val="00ACBF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828456" y="4383484"/>
            <a:ext cx="5032150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Part 1 Topics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28456" y="4716363"/>
            <a:ext cx="5032150" cy="137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Risk &amp; Contract Principles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Life Insurance Types &amp; Riders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Policy Provisions &amp; Beneficiaries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Annuities &amp; Taxation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Underwriting &amp; Group Coverage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164108" y="4216499"/>
            <a:ext cx="5366112" cy="2046387"/>
          </a:xfrm>
          <a:prstGeom prst="roundRect">
            <a:avLst>
              <a:gd name="adj" fmla="val 3297"/>
            </a:avLst>
          </a:prstGeom>
          <a:solidFill>
            <a:srgbClr val="1B3C61"/>
          </a:solidFill>
          <a:ln w="6350">
            <a:solidFill>
              <a:srgbClr val="00ACBF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6331089" y="4383484"/>
            <a:ext cx="5032150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Part 2 Topics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6331089" y="4716363"/>
            <a:ext cx="5032150" cy="137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SCC &amp; Bureau of Insurance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Licensing &amp; CE Requirements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Unfair Trade Practices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Replacement Regulations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Guaranty Association</a:t>
            </a:r>
            <a:endParaRPr lang="en-US" sz="1250" dirty="0"/>
          </a:p>
        </p:txBody>
      </p:sp>
      <p:pic>
        <p:nvPicPr>
          <p:cNvPr id="21" name="Picture 20" descr="logo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4640" y="256032"/>
            <a:ext cx="1417320" cy="3324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200828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2626519"/>
            <a:ext cx="574859" cy="243979"/>
          </a:xfrm>
          <a:prstGeom prst="roundRect">
            <a:avLst>
              <a:gd name="adj" fmla="val 22126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757814" y="2674640"/>
            <a:ext cx="991766" cy="1477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PART 1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61475" y="2925068"/>
            <a:ext cx="10868745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National General Insurance Concepts</a:t>
            </a:r>
            <a:endParaRPr lang="en-US" sz="3150" dirty="0"/>
          </a:p>
        </p:txBody>
      </p:sp>
      <p:sp>
        <p:nvSpPr>
          <p:cNvPr id="6" name="Text 3"/>
          <p:cNvSpPr/>
          <p:nvPr/>
        </p:nvSpPr>
        <p:spPr>
          <a:xfrm>
            <a:off x="661475" y="3631902"/>
            <a:ext cx="10868745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spcAft>
                <a:spcPts val="1200"/>
              </a:spcAft>
              <a:buNone/>
            </a:pP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Questions 1–70 test your knowledge of foundational insurance principles applicable in all states. Master these concepts before moving to Virginia-specific rules.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61475" y="4652268"/>
            <a:ext cx="2614746" cy="482005"/>
          </a:xfrm>
          <a:prstGeom prst="roundRect">
            <a:avLst>
              <a:gd name="adj" fmla="val 49999"/>
            </a:avLst>
          </a:prstGeom>
          <a:solidFill>
            <a:srgbClr val="1B3C61"/>
          </a:solidFill>
          <a:ln w="6350">
            <a:solidFill>
              <a:srgbClr val="00ACBF"/>
            </a:solidFill>
            <a:prstDash val="solid"/>
          </a:ln>
        </p:spPr>
        <p:txBody>
          <a:bodyPr/>
          <a:p/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848300" y="4772720"/>
            <a:ext cx="240996" cy="24100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22106" y="5270798"/>
            <a:ext cx="2293483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Risk &amp; Contracts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822106" y="5603677"/>
            <a:ext cx="2293483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Q1–Q6: Risk types &amp; contract law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3412742" y="4652268"/>
            <a:ext cx="2614845" cy="482005"/>
          </a:xfrm>
          <a:prstGeom prst="roundRect">
            <a:avLst>
              <a:gd name="adj" fmla="val 49999"/>
            </a:avLst>
          </a:prstGeom>
          <a:solidFill>
            <a:srgbClr val="1B3C61"/>
          </a:solidFill>
          <a:ln w="6350">
            <a:solidFill>
              <a:srgbClr val="00ACBF"/>
            </a:solidFill>
            <a:prstDash val="solid"/>
          </a:ln>
        </p:spPr>
        <p:txBody>
          <a:bodyPr/>
          <a:p/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599666" y="4772720"/>
            <a:ext cx="240996" cy="24100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573373" y="5270798"/>
            <a:ext cx="2293582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Life Insurance Products</a:t>
            </a:r>
            <a:endParaRPr lang="en-US" sz="1550" dirty="0"/>
          </a:p>
        </p:txBody>
      </p:sp>
      <p:sp>
        <p:nvSpPr>
          <p:cNvPr id="14" name="Text 9"/>
          <p:cNvSpPr/>
          <p:nvPr/>
        </p:nvSpPr>
        <p:spPr>
          <a:xfrm>
            <a:off x="3573373" y="5603677"/>
            <a:ext cx="2293582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Q4–Q8, Q21–Q25, Q39–Q45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6164108" y="4652268"/>
            <a:ext cx="2614746" cy="482005"/>
          </a:xfrm>
          <a:prstGeom prst="roundRect">
            <a:avLst>
              <a:gd name="adj" fmla="val 49999"/>
            </a:avLst>
          </a:prstGeom>
          <a:solidFill>
            <a:srgbClr val="1B3C61"/>
          </a:solidFill>
          <a:ln w="6350">
            <a:solidFill>
              <a:srgbClr val="00ACBF"/>
            </a:solidFill>
            <a:prstDash val="solid"/>
          </a:ln>
        </p:spPr>
        <p:txBody>
          <a:bodyPr/>
          <a:p/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350933" y="4772720"/>
            <a:ext cx="240996" cy="24100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324739" y="5270798"/>
            <a:ext cx="2293483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Policy Mechanics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6324739" y="5603677"/>
            <a:ext cx="2293483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Q9–Q20, Q26–Q38, Q51–Q67</a:t>
            </a:r>
            <a:endParaRPr lang="en-US" sz="1250" dirty="0"/>
          </a:p>
        </p:txBody>
      </p:sp>
      <p:sp>
        <p:nvSpPr>
          <p:cNvPr id="19" name="Shape 13"/>
          <p:cNvSpPr/>
          <p:nvPr/>
        </p:nvSpPr>
        <p:spPr>
          <a:xfrm>
            <a:off x="8915375" y="4652268"/>
            <a:ext cx="2614845" cy="482005"/>
          </a:xfrm>
          <a:prstGeom prst="roundRect">
            <a:avLst>
              <a:gd name="adj" fmla="val 49999"/>
            </a:avLst>
          </a:prstGeom>
          <a:solidFill>
            <a:srgbClr val="1B3C61"/>
          </a:solidFill>
          <a:ln w="6350">
            <a:solidFill>
              <a:srgbClr val="00ACBF"/>
            </a:solidFill>
            <a:prstDash val="solid"/>
          </a:ln>
        </p:spPr>
        <p:txBody>
          <a:bodyPr/>
          <a:p/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0102300" y="4772720"/>
            <a:ext cx="240996" cy="241002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9076007" y="5270798"/>
            <a:ext cx="2293582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Taxation &amp; Retirement</a:t>
            </a:r>
            <a:endParaRPr lang="en-US" sz="1550" dirty="0"/>
          </a:p>
        </p:txBody>
      </p:sp>
      <p:sp>
        <p:nvSpPr>
          <p:cNvPr id="22" name="Text 15"/>
          <p:cNvSpPr/>
          <p:nvPr/>
        </p:nvSpPr>
        <p:spPr>
          <a:xfrm>
            <a:off x="9076007" y="5603677"/>
            <a:ext cx="2293582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Q17–Q20, Q46–Q55</a:t>
            </a:r>
            <a:endParaRPr lang="en-US" sz="1250" dirty="0"/>
          </a:p>
        </p:txBody>
      </p:sp>
      <p:sp>
        <p:nvSpPr>
          <p:cNvPr id="23" name="Rectangle 22"/>
          <p:cNvSpPr/>
          <p:nvPr/>
        </p:nvSpPr>
        <p:spPr>
          <a:xfrm>
            <a:off x="10226040" y="228600"/>
            <a:ext cx="1691640" cy="5519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logo_trim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63200" y="338328"/>
            <a:ext cx="1417320" cy="3324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1897015" cy="229691"/>
          </a:xfrm>
          <a:prstGeom prst="roundRect">
            <a:avLst>
              <a:gd name="adj" fmla="val 22120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52159" y="565150"/>
            <a:ext cx="2325232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Q1–Q6 · RISK &amp; CONTRACT LAW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61475" y="797818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Risk Types &amp; Contract Principles</a:t>
            </a:r>
            <a:endParaRPr lang="en-US" sz="29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1475" y="1805384"/>
            <a:ext cx="5373851" cy="217943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07928" y="1975644"/>
            <a:ext cx="4957142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Q1 — Speculative vs. Insurable Risk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907928" y="2284412"/>
            <a:ext cx="4957142" cy="109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type of risk is characterized by a chance of both loss AND gain, making it uninsurable?</a:t>
            </a:r>
            <a:endParaRPr lang="en-US" sz="11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Pure risk   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Speculative risk   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Particular risk   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Fundamental risk</a:t>
            </a:r>
            <a:endParaRPr lang="en-US" sz="11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Speculative risks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(gambling, investing) carry the potential for gain, so insurers will not cover them.</a:t>
            </a:r>
            <a:endParaRPr lang="en-US" sz="11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156270" y="1805384"/>
            <a:ext cx="5373950" cy="217943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402723" y="1975644"/>
            <a:ext cx="4957242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Q2 — Consideration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6402723" y="2284412"/>
            <a:ext cx="4957242" cy="1530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Which element of a legal contract is established when an applicant submits an application along with the initial premium?</a:t>
            </a:r>
            <a:endParaRPr lang="en-US" sz="11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Offer and acceptance   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Legal purpose   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Consideration   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Competent parties</a:t>
            </a:r>
            <a:endParaRPr lang="en-US" sz="11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Consideration.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The applicant makes the offer by submitting the application and premium; acceptance occurs when the company issues the policy.</a:t>
            </a:r>
            <a:endParaRPr lang="en-US" sz="11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61475" y="4105771"/>
            <a:ext cx="5373851" cy="196175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07928" y="4276030"/>
            <a:ext cx="4957142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Q3 — Contract of Adhesion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907928" y="4584799"/>
            <a:ext cx="4957142" cy="1312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does the concept of "Adhesion" mean in an insurance contract?</a:t>
            </a:r>
            <a:endParaRPr lang="en-US" sz="11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Both parties contribute equally   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Insured can alter it at any time   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Written by insurer; insured accepts as-is   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Voidable if insured breaks a rule</a:t>
            </a:r>
            <a:endParaRPr lang="en-US" sz="11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Adhesion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is a "take-it-or-leave-it" agreement drafted solely by the insurer.</a:t>
            </a:r>
            <a:endParaRPr lang="en-US" sz="11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156270" y="4105771"/>
            <a:ext cx="5373950" cy="1961753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402723" y="4276030"/>
            <a:ext cx="4957242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Q6 — Aleatory Contract</a:t>
            </a:r>
            <a:endParaRPr lang="en-US" sz="1450" dirty="0"/>
          </a:p>
        </p:txBody>
      </p:sp>
      <p:sp>
        <p:nvSpPr>
          <p:cNvPr id="16" name="Text 10"/>
          <p:cNvSpPr/>
          <p:nvPr/>
        </p:nvSpPr>
        <p:spPr>
          <a:xfrm>
            <a:off x="6402723" y="4584799"/>
            <a:ext cx="4957242" cy="1312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 insurance contract is "aleatory." What does this mean?</a:t>
            </a:r>
            <a:endParaRPr lang="en-US" sz="11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Relies on absolute honesty   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Unequal exchange of values   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Only one party makes an enforceable promise   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Cannot be assigned without permission</a:t>
            </a:r>
            <a:endParaRPr lang="en-US" sz="11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Aleatory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means performance depends on a chance event; one party may receive far more value than they paid.</a:t>
            </a:r>
            <a:endParaRPr lang="en-US" sz="1150" dirty="0"/>
          </a:p>
        </p:txBody>
      </p:sp>
      <p:pic>
        <p:nvPicPr>
          <p:cNvPr id="17" name="Picture 16" descr="logo_trim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54640" y="256032"/>
            <a:ext cx="1417320" cy="3324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2326026" cy="215305"/>
          </a:xfrm>
          <a:prstGeom prst="roundRect">
            <a:avLst>
              <a:gd name="adj" fmla="val 22123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46503" y="562273"/>
            <a:ext cx="2765554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Q4–Q8, Q55, Q57 · LIFE INSURANCE TYPES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661475" y="777577"/>
            <a:ext cx="10868745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Term &amp; Permanent Life Insurance Products</a:t>
            </a:r>
            <a:endParaRPr lang="en-US" sz="2750" dirty="0"/>
          </a:p>
        </p:txBody>
      </p:sp>
      <p:sp>
        <p:nvSpPr>
          <p:cNvPr id="5" name="Shape 3"/>
          <p:cNvSpPr/>
          <p:nvPr/>
        </p:nvSpPr>
        <p:spPr>
          <a:xfrm>
            <a:off x="661475" y="1698030"/>
            <a:ext cx="3552042" cy="2175073"/>
          </a:xfrm>
          <a:prstGeom prst="roundRect">
            <a:avLst>
              <a:gd name="adj" fmla="val 2737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09506" y="1846064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Q4 — Decreasing Term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809506" y="2131219"/>
            <a:ext cx="3255980" cy="13954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Which term policy has a death benefit that reduces over time but keeps a level premium?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Level term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Decreasing term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Increasing term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Renewable term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Decreasing term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features a face amount that goes down (often matching a mortgage balance) while the premium stays flat.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19777" y="1698030"/>
            <a:ext cx="3552042" cy="2175073"/>
          </a:xfrm>
          <a:prstGeom prst="roundRect">
            <a:avLst>
              <a:gd name="adj" fmla="val 2737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4467808" y="1846064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Q5 — Universal Life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467808" y="2131219"/>
            <a:ext cx="3255980" cy="159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type of permanent life insurance features flexible premiums and an adjustable death benefit?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Ordinary Whole Life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Term Life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Universal Life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Variable Life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Universal Life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is known for its unbundled nature, offering flexible premiums and adjustable face values.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978079" y="1698030"/>
            <a:ext cx="3552042" cy="2175073"/>
          </a:xfrm>
          <a:prstGeom prst="roundRect">
            <a:avLst>
              <a:gd name="adj" fmla="val 2737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126110" y="1846064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Q7 — Annually Renewable Term (ART)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8126110" y="2131219"/>
            <a:ext cx="3255980" cy="159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happens to the premium and face amount in an ART policy?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Premium level; face increases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Premium decreases; face level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Premium increases each year; face level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Both increase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ART provides coverage for one year at a time; the premium rises at each renewal based on increased age.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61475" y="3979366"/>
            <a:ext cx="3552042" cy="2175073"/>
          </a:xfrm>
          <a:prstGeom prst="roundRect">
            <a:avLst>
              <a:gd name="adj" fmla="val 2737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809506" y="4127401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Q8 — Straight Whole Life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809506" y="4412555"/>
            <a:ext cx="3255980" cy="13954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permanent life policy guarantees a level premium and a level death benefit up to age 100?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Straight Whole Life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Universal Life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Variable Life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Term to 65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A — Straight Whole Life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features fixed premiums and fixed protection for the insured's entire life.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319777" y="3979366"/>
            <a:ext cx="3552042" cy="2175073"/>
          </a:xfrm>
          <a:prstGeom prst="roundRect">
            <a:avLst>
              <a:gd name="adj" fmla="val 2737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4467808" y="4127401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Q55 — Single Premium Whole Life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467808" y="4412555"/>
            <a:ext cx="3255980" cy="13954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type of life insurance policy is paid up completely with a single, large initial premium?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Single Premium Whole Life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Straight Life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Adjustable Life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Flexible Premium Variable Life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A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Single Premium Whole Life requires one lump-sum payment at issue to keep the policy active for life.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978079" y="3979366"/>
            <a:ext cx="3552042" cy="2175073"/>
          </a:xfrm>
          <a:prstGeom prst="roundRect">
            <a:avLst>
              <a:gd name="adj" fmla="val 2737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126110" y="4127401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Q57 — Modified Whole Life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8126110" y="4412555"/>
            <a:ext cx="3255980" cy="159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Which policy features a lower premium in the initial years (e.g., 5 years) then increases to a higher, level amount for the remainder of life?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Universal Life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Level Term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Modified Whole Life   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Single Premium Whole Life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Modified Whole Life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scales premiums up after an initial promotional period, holding them level thereafter.</a:t>
            </a:r>
            <a:endParaRPr lang="en-US" sz="1100" dirty="0"/>
          </a:p>
        </p:txBody>
      </p:sp>
      <p:pic>
        <p:nvPicPr>
          <p:cNvPr id="23" name="Picture 22" descr="logo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4640" y="256032"/>
            <a:ext cx="1417320" cy="3324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519807"/>
            <a:ext cx="2352616" cy="201116"/>
          </a:xfrm>
          <a:prstGeom prst="roundRect">
            <a:avLst>
              <a:gd name="adj" fmla="val 22105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740848" y="559495"/>
            <a:ext cx="2803455" cy="121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0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Q21–Q25, Q45, Q64 · SPECIAL LIFE PRODUCTS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661475" y="757932"/>
            <a:ext cx="6296860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Variable, Joint &amp; Survivorship Policies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661475" y="1310283"/>
            <a:ext cx="6296860" cy="3599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These product types carry unique features — 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know who bears investment risk, and which policy pays first vs. last.</a:t>
            </a:r>
            <a:endParaRPr lang="en-US" sz="10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1774428"/>
            <a:ext cx="661475" cy="107305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415518" y="1906687"/>
            <a:ext cx="554281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Q21 — Variable Life Investment Risk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1415518" y="2168922"/>
            <a:ext cx="5542816" cy="546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Who bears the investment risk in a Variable Life insurance policy?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The policyowner.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Funds are invested in stock/bond separate accounts; the policyowner assumes all market risk.</a:t>
            </a:r>
            <a:endParaRPr lang="en-US" sz="10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75" y="2847479"/>
            <a:ext cx="661475" cy="107305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415518" y="2979738"/>
            <a:ext cx="554281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Q24 — Joint Life (First-to-Die)</a:t>
            </a:r>
            <a:endParaRPr lang="en-US" sz="1300" dirty="0"/>
          </a:p>
        </p:txBody>
      </p:sp>
      <p:sp>
        <p:nvSpPr>
          <p:cNvPr id="12" name="Text 7"/>
          <p:cNvSpPr/>
          <p:nvPr/>
        </p:nvSpPr>
        <p:spPr>
          <a:xfrm>
            <a:off x="1415518" y="3241973"/>
            <a:ext cx="5542816" cy="546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type of insurance covers two lives and pays out the death benefit only when the FIRST person dies?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A — Joint Life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protects two people but terminates and pays out upon the first death.</a:t>
            </a:r>
            <a:endParaRPr lang="en-US" sz="10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75" y="3920530"/>
            <a:ext cx="661475" cy="107305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415518" y="4052788"/>
            <a:ext cx="554281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Q25 — Survivorship Life (Second-to-Die)</a:t>
            </a:r>
            <a:endParaRPr lang="en-US" sz="1300" dirty="0"/>
          </a:p>
        </p:txBody>
      </p:sp>
      <p:sp>
        <p:nvSpPr>
          <p:cNvPr id="15" name="Text 9"/>
          <p:cNvSpPr/>
          <p:nvPr/>
        </p:nvSpPr>
        <p:spPr>
          <a:xfrm>
            <a:off x="1415518" y="4315023"/>
            <a:ext cx="5542816" cy="546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type of life insurance policy is also known as "Second-to-Die" insurance?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Survivorship Life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covers two individuals but pays out only after both individuals have passed away.</a:t>
            </a:r>
            <a:endParaRPr lang="en-US" sz="10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475" y="4993580"/>
            <a:ext cx="661475" cy="1253034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415518" y="5125839"/>
            <a:ext cx="5542816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Q64 — Variable Universal Life (VUL)</a:t>
            </a:r>
            <a:endParaRPr lang="en-US" sz="1300" dirty="0"/>
          </a:p>
        </p:txBody>
      </p:sp>
      <p:sp>
        <p:nvSpPr>
          <p:cNvPr id="18" name="Text 11"/>
          <p:cNvSpPr/>
          <p:nvPr/>
        </p:nvSpPr>
        <p:spPr>
          <a:xfrm>
            <a:off x="1415518" y="5388074"/>
            <a:ext cx="5542816" cy="726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policy combines term insurance with a tax-deferred savings fund that pays variable market returns based on separate account choices?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VUL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combines the premium flexibility of universal life with the investment variety of variable life separate accounts.</a:t>
            </a:r>
            <a:endParaRPr lang="en-US" sz="1000" dirty="0"/>
          </a:p>
        </p:txBody>
      </p:sp>
      <p:sp>
        <p:nvSpPr>
          <p:cNvPr id="19" name="Rectangle 18"/>
          <p:cNvSpPr/>
          <p:nvPr/>
        </p:nvSpPr>
        <p:spPr>
          <a:xfrm>
            <a:off x="10226040" y="228600"/>
            <a:ext cx="1691640" cy="5519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logo_trim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3200" y="338328"/>
            <a:ext cx="1417320" cy="3324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2183651" cy="201116"/>
          </a:xfrm>
          <a:prstGeom prst="roundRect">
            <a:avLst>
              <a:gd name="adj" fmla="val 22105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40848" y="559495"/>
            <a:ext cx="2634490" cy="121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0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Q9–Q16 · POLICY PROVISIONS &amp; FEATURES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61475" y="757932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Key Policy Provisions Every Agent Must Know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61475" y="1594445"/>
            <a:ext cx="264610" cy="16529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61475" y="1800126"/>
            <a:ext cx="5388039" cy="19050"/>
          </a:xfrm>
          <a:prstGeom prst="rect">
            <a:avLst/>
          </a:prstGeom>
          <a:solidFill>
            <a:srgbClr val="1B3C61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61475" y="1904305"/>
            <a:ext cx="5388039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Q9 — Assignment Types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61475" y="2166541"/>
            <a:ext cx="5388039" cy="726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If a policyowner uses the equity in a life insurance policy as collateral for a bank loan, what has occurred?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Collateral assignment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transfers partial rights to a creditor to secure a loan, returning those rights once the debt is paid.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142082" y="1594445"/>
            <a:ext cx="264610" cy="16529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02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142082" y="1800126"/>
            <a:ext cx="5388138" cy="19050"/>
          </a:xfrm>
          <a:prstGeom prst="rect">
            <a:avLst/>
          </a:prstGeom>
          <a:solidFill>
            <a:srgbClr val="1B3C61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6142082" y="1904305"/>
            <a:ext cx="538813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Q10 — Free Look Period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142082" y="2166541"/>
            <a:ext cx="5388138" cy="546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"Free Look" period typically begins on what date?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D — The date the policy is physically delivered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to the owner. The owner then has a set number of days to review starting exactly upon delivery.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61475" y="3084612"/>
            <a:ext cx="264610" cy="16529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03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61475" y="3290292"/>
            <a:ext cx="5388039" cy="19050"/>
          </a:xfrm>
          <a:prstGeom prst="rect">
            <a:avLst/>
          </a:prstGeom>
          <a:solidFill>
            <a:srgbClr val="1B3C61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661475" y="3394472"/>
            <a:ext cx="5388039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Q11 — Grace Period Duration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61475" y="3656707"/>
            <a:ext cx="5388039" cy="3663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is the standard duration of the Grace Period in a non-group life insurance policy?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30 or 31 days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past the premium due date to keep the policy active.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6142082" y="3084612"/>
            <a:ext cx="264610" cy="16529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04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142082" y="3290292"/>
            <a:ext cx="5388138" cy="19050"/>
          </a:xfrm>
          <a:prstGeom prst="rect">
            <a:avLst/>
          </a:prstGeom>
          <a:solidFill>
            <a:srgbClr val="1B3C61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6142082" y="3394472"/>
            <a:ext cx="538813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Q13 — Irrevocable Beneficiary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142082" y="3656707"/>
            <a:ext cx="5388138" cy="726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Which beneficiary designation cannot be changed without the beneficiary's written consent?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Irrevocable beneficiary.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They have a vested interest; the owner cannot alter the policy without their signature.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61475" y="4574778"/>
            <a:ext cx="264610" cy="16529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05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661475" y="4780459"/>
            <a:ext cx="5388039" cy="19050"/>
          </a:xfrm>
          <a:prstGeom prst="rect">
            <a:avLst/>
          </a:prstGeom>
          <a:solidFill>
            <a:srgbClr val="1B3C61"/>
          </a:solidFill>
          <a:ln/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661475" y="4884638"/>
            <a:ext cx="5388039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Q14 — Guaranteed Insurability Rider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61475" y="5146873"/>
            <a:ext cx="5388039" cy="726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rider permits the policyowner to buy additional coverage at specified dates without proof of insurability?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Guaranteed Insurability Rider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lets the insured purchase more insurance at certain ages or life milestones without a medical exam.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142082" y="4574778"/>
            <a:ext cx="264610" cy="16529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06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6142082" y="4780459"/>
            <a:ext cx="5388138" cy="19050"/>
          </a:xfrm>
          <a:prstGeom prst="rect">
            <a:avLst/>
          </a:prstGeom>
          <a:solidFill>
            <a:srgbClr val="1B3C61"/>
          </a:solidFill>
          <a:ln/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6142082" y="4884638"/>
            <a:ext cx="538813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Q16 — Dividend Option: Reduction of Premium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142082" y="5146873"/>
            <a:ext cx="5388138" cy="726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Which dividend option allows the policyowner to use dividends to reduce the next year's out-of-pocket premium?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Reduction of premium payments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applies the dividend amount directly toward the upcoming premium cost.</a:t>
            </a:r>
            <a:endParaRPr lang="en-US" sz="1000" dirty="0"/>
          </a:p>
        </p:txBody>
      </p:sp>
      <p:pic>
        <p:nvPicPr>
          <p:cNvPr id="29" name="Picture 28" descr="logo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4640" y="256032"/>
            <a:ext cx="1417320" cy="3324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2883820" cy="180777"/>
          </a:xfrm>
          <a:prstGeom prst="roundRect">
            <a:avLst>
              <a:gd name="adj" fmla="val 22122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32811" y="555427"/>
            <a:ext cx="3350732" cy="109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0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Q15, Q22, Q54, Q59, Q65–Q66 · CASH VALUE &amp; NONFORFEITURE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661475" y="730548"/>
            <a:ext cx="10868745" cy="3718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Cash Value, Nonforfeiture &amp; Policy Loans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661475" y="1214834"/>
            <a:ext cx="10868745" cy="3945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9000"/>
              </a:lnSpc>
              <a:spcAft>
                <a:spcPts val="650"/>
              </a:spcAft>
              <a:buNone/>
            </a:pP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Understand how cash value grows, what options exist when a policy lapses, and how loans interact with the death benefit.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61475" y="1693664"/>
            <a:ext cx="5396869" cy="1540570"/>
          </a:xfrm>
          <a:prstGeom prst="roundRect">
            <a:avLst>
              <a:gd name="adj" fmla="val 3245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86785" y="1818977"/>
            <a:ext cx="356980" cy="356989"/>
          </a:xfrm>
          <a:prstGeom prst="ellipse">
            <a:avLst/>
          </a:prstGeom>
          <a:solidFill>
            <a:srgbClr val="1B3C61"/>
          </a:solidFill>
          <a:ln/>
        </p:spPr>
        <p:txBody>
          <a:bodyPr/>
          <a:p/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84910" y="1917105"/>
            <a:ext cx="160631" cy="16063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86785" y="2250877"/>
            <a:ext cx="514624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Q15 — Extended Term Insurance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786785" y="2481858"/>
            <a:ext cx="5146249" cy="627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nonforfeiture option uses the policy's accumulated cash value to buy term insurance with the same face amount as the original policy?</a:t>
            </a:r>
            <a:endParaRPr lang="en-US" sz="900" dirty="0"/>
          </a:p>
          <a:p>
            <a:pPr marL="0" indent="0" algn="l">
              <a:lnSpc>
                <a:spcPct val="109000"/>
              </a:lnSpc>
              <a:buNone/>
            </a:pPr>
            <a:r>
              <a:rPr lang="en-US" sz="9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Extended Term Insurance</a:t>
            </a: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uses the cash value as a single premium to buy term coverage matching the original face amount for as long a duration as possible.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133252" y="1693664"/>
            <a:ext cx="5396968" cy="1540570"/>
          </a:xfrm>
          <a:prstGeom prst="roundRect">
            <a:avLst>
              <a:gd name="adj" fmla="val 3245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6258562" y="1818977"/>
            <a:ext cx="356980" cy="356989"/>
          </a:xfrm>
          <a:prstGeom prst="ellipse">
            <a:avLst/>
          </a:prstGeom>
          <a:solidFill>
            <a:srgbClr val="1B3C61"/>
          </a:solidFill>
          <a:ln/>
        </p:spPr>
        <p:txBody>
          <a:bodyPr/>
          <a:p/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356687" y="1917105"/>
            <a:ext cx="160631" cy="16063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258562" y="2250877"/>
            <a:ext cx="514634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Q22 — Whole Life Cash Value Growth</a:t>
            </a:r>
            <a:endParaRPr lang="en-US" sz="1150" dirty="0"/>
          </a:p>
        </p:txBody>
      </p:sp>
      <p:sp>
        <p:nvSpPr>
          <p:cNvPr id="15" name="Text 11"/>
          <p:cNvSpPr/>
          <p:nvPr/>
        </p:nvSpPr>
        <p:spPr>
          <a:xfrm>
            <a:off x="6258562" y="2481858"/>
            <a:ext cx="5146348" cy="627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happens to the cash value of a Straight Whole Life policy over time?</a:t>
            </a:r>
            <a:endParaRPr lang="en-US" sz="900" dirty="0"/>
          </a:p>
          <a:p>
            <a:pPr marL="0" indent="0" algn="l">
              <a:lnSpc>
                <a:spcPct val="109000"/>
              </a:lnSpc>
              <a:buNone/>
            </a:pPr>
            <a:r>
              <a:rPr lang="en-US" sz="9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It builds according to a guaranteed schedule</a:t>
            </a: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up to policy maturity. Whole life guarantees a steady, predictable cash growth path designed to match the face value at maturity.</a:t>
            </a:r>
            <a:endParaRPr lang="en-US" sz="900" dirty="0"/>
          </a:p>
        </p:txBody>
      </p:sp>
      <p:sp>
        <p:nvSpPr>
          <p:cNvPr id="16" name="Shape 12"/>
          <p:cNvSpPr/>
          <p:nvPr/>
        </p:nvSpPr>
        <p:spPr>
          <a:xfrm>
            <a:off x="661475" y="3309144"/>
            <a:ext cx="5396869" cy="1385391"/>
          </a:xfrm>
          <a:prstGeom prst="roundRect">
            <a:avLst>
              <a:gd name="adj" fmla="val 3608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786785" y="3434457"/>
            <a:ext cx="356980" cy="356989"/>
          </a:xfrm>
          <a:prstGeom prst="ellipse">
            <a:avLst/>
          </a:prstGeom>
          <a:solidFill>
            <a:srgbClr val="1B3C61"/>
          </a:solidFill>
          <a:ln/>
        </p:spPr>
        <p:txBody>
          <a:bodyPr/>
          <a:p/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84910" y="3532584"/>
            <a:ext cx="160631" cy="16063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86785" y="3866356"/>
            <a:ext cx="514624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Q54 — Automatic Premium Loan (APL)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786785" y="4097338"/>
            <a:ext cx="5146249" cy="471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occurs when a policyowner exercises the APL provision?</a:t>
            </a:r>
            <a:endParaRPr lang="en-US" sz="900" dirty="0"/>
          </a:p>
          <a:p>
            <a:pPr marL="0" indent="0" algn="l">
              <a:lnSpc>
                <a:spcPct val="109000"/>
              </a:lnSpc>
              <a:buNone/>
            </a:pPr>
            <a:r>
              <a:rPr lang="en-US" sz="9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</a:t>
            </a: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The insurer automatically borrows from the policy's cash value to pay an overdue premium, preventing an unintended policy lapse.</a:t>
            </a:r>
            <a:endParaRPr lang="en-US" sz="900" dirty="0"/>
          </a:p>
        </p:txBody>
      </p:sp>
      <p:sp>
        <p:nvSpPr>
          <p:cNvPr id="21" name="Shape 16"/>
          <p:cNvSpPr/>
          <p:nvPr/>
        </p:nvSpPr>
        <p:spPr>
          <a:xfrm>
            <a:off x="6133252" y="3309144"/>
            <a:ext cx="5396968" cy="1385391"/>
          </a:xfrm>
          <a:prstGeom prst="roundRect">
            <a:avLst>
              <a:gd name="adj" fmla="val 3608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6258562" y="3434457"/>
            <a:ext cx="356980" cy="356989"/>
          </a:xfrm>
          <a:prstGeom prst="ellipse">
            <a:avLst/>
          </a:prstGeom>
          <a:solidFill>
            <a:srgbClr val="1B3C61"/>
          </a:solidFill>
          <a:ln/>
        </p:spPr>
        <p:txBody>
          <a:bodyPr/>
          <a:p/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356687" y="3532584"/>
            <a:ext cx="160631" cy="160635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258562" y="3866356"/>
            <a:ext cx="514634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Q59 — Cash Surrender</a:t>
            </a:r>
            <a:endParaRPr lang="en-US" sz="1150" dirty="0"/>
          </a:p>
        </p:txBody>
      </p:sp>
      <p:sp>
        <p:nvSpPr>
          <p:cNvPr id="25" name="Text 19"/>
          <p:cNvSpPr/>
          <p:nvPr/>
        </p:nvSpPr>
        <p:spPr>
          <a:xfrm>
            <a:off x="6258562" y="4097338"/>
            <a:ext cx="5146348" cy="471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happens if a policyowner requests a cash surrender of their whole life policy?</a:t>
            </a:r>
            <a:endParaRPr lang="en-US" sz="900" dirty="0"/>
          </a:p>
          <a:p>
            <a:pPr marL="0" indent="0" algn="l">
              <a:lnSpc>
                <a:spcPct val="109000"/>
              </a:lnSpc>
              <a:buNone/>
            </a:pPr>
            <a:r>
              <a:rPr lang="en-US" sz="9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</a:t>
            </a: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The policy is terminated and the insurer pays out the accumulated cash value minus any fees. Coverage ends completely.</a:t>
            </a:r>
            <a:endParaRPr lang="en-US" sz="900" dirty="0"/>
          </a:p>
        </p:txBody>
      </p:sp>
      <p:sp>
        <p:nvSpPr>
          <p:cNvPr id="26" name="Shape 20"/>
          <p:cNvSpPr/>
          <p:nvPr/>
        </p:nvSpPr>
        <p:spPr>
          <a:xfrm>
            <a:off x="661475" y="4769445"/>
            <a:ext cx="5396869" cy="1540570"/>
          </a:xfrm>
          <a:prstGeom prst="roundRect">
            <a:avLst>
              <a:gd name="adj" fmla="val 3245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786785" y="4894759"/>
            <a:ext cx="356980" cy="356989"/>
          </a:xfrm>
          <a:prstGeom prst="ellipse">
            <a:avLst/>
          </a:prstGeom>
          <a:solidFill>
            <a:srgbClr val="1B3C61"/>
          </a:solidFill>
          <a:ln/>
        </p:spPr>
        <p:txBody>
          <a:bodyPr/>
          <a:p/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884910" y="4992886"/>
            <a:ext cx="160631" cy="160635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786785" y="5326658"/>
            <a:ext cx="5146249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Q66 — Outstanding Policy Loan at Death</a:t>
            </a:r>
            <a:endParaRPr lang="en-US" sz="1150" dirty="0"/>
          </a:p>
        </p:txBody>
      </p:sp>
      <p:sp>
        <p:nvSpPr>
          <p:cNvPr id="30" name="Text 23"/>
          <p:cNvSpPr/>
          <p:nvPr/>
        </p:nvSpPr>
        <p:spPr>
          <a:xfrm>
            <a:off x="786785" y="5557639"/>
            <a:ext cx="5146249" cy="627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If a policy loan is outstanding when the insured dies, how does it affect the beneficiary payout?</a:t>
            </a:r>
            <a:endParaRPr lang="en-US" sz="900" dirty="0"/>
          </a:p>
          <a:p>
            <a:pPr marL="0" indent="0" algn="l">
              <a:lnSpc>
                <a:spcPct val="109000"/>
              </a:lnSpc>
              <a:buNone/>
            </a:pPr>
            <a:r>
              <a:rPr lang="en-US" sz="9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</a:t>
            </a: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The outstanding loan balance plus accrued interest is deducted from the final death benefit payout.</a:t>
            </a:r>
            <a:endParaRPr lang="en-US" sz="900" dirty="0"/>
          </a:p>
        </p:txBody>
      </p:sp>
      <p:sp>
        <p:nvSpPr>
          <p:cNvPr id="31" name="Shape 24"/>
          <p:cNvSpPr/>
          <p:nvPr/>
        </p:nvSpPr>
        <p:spPr>
          <a:xfrm>
            <a:off x="6133252" y="4769445"/>
            <a:ext cx="5396968" cy="1540570"/>
          </a:xfrm>
          <a:prstGeom prst="roundRect">
            <a:avLst>
              <a:gd name="adj" fmla="val 3245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6258562" y="4894759"/>
            <a:ext cx="356980" cy="356989"/>
          </a:xfrm>
          <a:prstGeom prst="ellipse">
            <a:avLst/>
          </a:prstGeom>
          <a:solidFill>
            <a:srgbClr val="1B3C61"/>
          </a:solidFill>
          <a:ln/>
        </p:spPr>
        <p:txBody>
          <a:bodyPr/>
          <a:p/>
        </p:txBody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356687" y="4992886"/>
            <a:ext cx="160631" cy="160635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6258562" y="5326658"/>
            <a:ext cx="5146348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Q65 — Cash Dividend Option</a:t>
            </a:r>
            <a:endParaRPr lang="en-US" sz="1150" dirty="0"/>
          </a:p>
        </p:txBody>
      </p:sp>
      <p:sp>
        <p:nvSpPr>
          <p:cNvPr id="35" name="Text 27"/>
          <p:cNvSpPr/>
          <p:nvPr/>
        </p:nvSpPr>
        <p:spPr>
          <a:xfrm>
            <a:off x="6258562" y="5557639"/>
            <a:ext cx="5146348" cy="471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9000"/>
              </a:lnSpc>
              <a:buNone/>
            </a:pP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life insurance option allows a policyowner to receive dividends in the form of a check?</a:t>
            </a:r>
            <a:endParaRPr lang="en-US" sz="900" dirty="0"/>
          </a:p>
          <a:p>
            <a:pPr marL="0" indent="0" algn="l">
              <a:lnSpc>
                <a:spcPct val="109000"/>
              </a:lnSpc>
              <a:buNone/>
            </a:pPr>
            <a:r>
              <a:rPr lang="en-US" sz="9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Cash Dividend Option</a:t>
            </a: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means the insurer cuts a check directly to the policyowner for the dividend amount.</a:t>
            </a:r>
            <a:endParaRPr lang="en-US" sz="900" dirty="0"/>
          </a:p>
        </p:txBody>
      </p:sp>
      <p:pic>
        <p:nvPicPr>
          <p:cNvPr id="36" name="Picture 35" descr="logo_trim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454640" y="256032"/>
            <a:ext cx="1417320" cy="3324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519807"/>
            <a:ext cx="1815856" cy="186630"/>
          </a:xfrm>
          <a:prstGeom prst="roundRect">
            <a:avLst>
              <a:gd name="adj" fmla="val 22119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306979" y="556617"/>
            <a:ext cx="2278204" cy="113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5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Q17–Q20 · LIFE INSURANCE TAXATION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5233360" y="738287"/>
            <a:ext cx="6296860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Tax Treatment of Life Insurance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5233360" y="1493937"/>
            <a:ext cx="3108545" cy="2006203"/>
          </a:xfrm>
          <a:prstGeom prst="roundRect">
            <a:avLst>
              <a:gd name="adj" fmla="val 2572"/>
            </a:avLst>
          </a:prstGeom>
          <a:solidFill>
            <a:srgbClr val="F4F6F8"/>
          </a:solidFill>
          <a:ln w="1270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368890" y="1629470"/>
            <a:ext cx="2837486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Q17 — Death Benefit Taxation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5368890" y="1869281"/>
            <a:ext cx="2837486" cy="14654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How are lump-sum life insurance death benefits treated for federal income tax purposes when paid to a named individual?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Completely income tax-free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Taxed as capital gains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Subject to a flat 10% penalty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Fully taxed as ordinary income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A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Lump-sum insurance payouts to individuals escape federal income taxation completely.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8421675" y="1493937"/>
            <a:ext cx="3108545" cy="2006203"/>
          </a:xfrm>
          <a:prstGeom prst="roundRect">
            <a:avLst>
              <a:gd name="adj" fmla="val 2572"/>
            </a:avLst>
          </a:prstGeom>
          <a:solidFill>
            <a:srgbClr val="F4F6F8"/>
          </a:solidFill>
          <a:ln w="1270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8557205" y="1629470"/>
            <a:ext cx="2837486" cy="383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Q18 — Modified Endowment Contract (MEC)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8557205" y="2061270"/>
            <a:ext cx="2837486" cy="130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If a life insurance policy fails the IRS 7-pay test, it is classified as what?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An active annuity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 Term policy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 Modified Endowment Contract (MEC)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 Variable policy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MEC.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Overfunding a life insurance policy past certain statutory lines turns it into an MEC, changing its distribution tax rules.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5233360" y="3579912"/>
            <a:ext cx="6296860" cy="1327845"/>
          </a:xfrm>
          <a:prstGeom prst="roundRect">
            <a:avLst>
              <a:gd name="adj" fmla="val 3886"/>
            </a:avLst>
          </a:prstGeom>
          <a:solidFill>
            <a:srgbClr val="F4F6F8"/>
          </a:solidFill>
          <a:ln w="1270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5368890" y="3715445"/>
            <a:ext cx="6025801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Q51 — FIFO Withdrawal Rule (Non-MEC)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368890" y="3955256"/>
            <a:ext cx="6025801" cy="816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tax rule applies to cash value withdrawals from a standard life insurance policy that is NOT an MEC?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FIFO — withdrawals are tax-free up to cost basis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LIFO — interest is taxed first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Flat 20% tax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Always 100% tax-exempt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A — FIFO.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Non-MEC policy withdrawals enjoy FIFO treatment — policyowner takes out contributions (basis) first without tax.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5417605" y="5087342"/>
            <a:ext cx="6112615" cy="414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spcAft>
                <a:spcPts val="700"/>
              </a:spcAft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"The MEC rules and FIFO/LIFO distinction are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high-frequency exam topics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know the difference cold."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— Exam Tip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5233360" y="4997549"/>
            <a:ext cx="12700" cy="593626"/>
          </a:xfrm>
          <a:prstGeom prst="roundRect">
            <a:avLst>
              <a:gd name="adj" fmla="val 49999"/>
            </a:avLst>
          </a:prstGeom>
          <a:solidFill>
            <a:srgbClr val="1B3C61"/>
          </a:solidFill>
          <a:ln/>
        </p:spPr>
        <p:txBody>
          <a:bodyPr/>
          <a:p/>
        </p:txBody>
      </p:sp>
      <p:pic>
        <p:nvPicPr>
          <p:cNvPr id="17" name="Picture 16" descr="logo_tri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4640" y="256032"/>
            <a:ext cx="1417320" cy="3324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2314914" cy="258465"/>
          </a:xfrm>
          <a:prstGeom prst="roundRect">
            <a:avLst>
              <a:gd name="adj" fmla="val 22115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63469" y="570805"/>
            <a:ext cx="2720510" cy="1564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Q26–Q28 · SETTLEMENT OPTIONS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61475" y="839490"/>
            <a:ext cx="10868745" cy="5316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Life Insurance Settlement Options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661475" y="1600696"/>
            <a:ext cx="10868745" cy="689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7000"/>
              </a:lnSpc>
              <a:spcAft>
                <a:spcPts val="1350"/>
              </a:spcAft>
              <a:buNone/>
            </a:pPr>
            <a:r>
              <a:rPr lang="en-US" sz="13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Settlement options determine HOW death benefit proceeds are paid to beneficiaries. Know each option's key feature.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2462312"/>
            <a:ext cx="3520788" cy="510282"/>
          </a:xfrm>
          <a:prstGeom prst="roundRect">
            <a:avLst>
              <a:gd name="adj" fmla="val 49999"/>
            </a:avLst>
          </a:prstGeom>
          <a:solidFill>
            <a:srgbClr val="1B3C61"/>
          </a:solidFill>
          <a:ln w="6350">
            <a:solidFill>
              <a:srgbClr val="00ACBF"/>
            </a:solidFill>
            <a:prstDash val="solid"/>
          </a:ln>
        </p:spPr>
        <p:txBody>
          <a:bodyPr/>
          <a:p/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294277" y="2589808"/>
            <a:ext cx="255085" cy="25509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31532" y="3125688"/>
            <a:ext cx="3180675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Q26 — Fixed Period Option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831532" y="3483173"/>
            <a:ext cx="3180675" cy="1816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Which settlement option provides income payments for a specified period of time, regardless of how long the beneficiary lives?</a:t>
            </a:r>
            <a:endParaRPr lang="en-US" sz="13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3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3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Fixed Period option</a:t>
            </a:r>
            <a:r>
              <a:rPr lang="en-US" sz="13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pays out principal and interest over a chosen duration (e.g., 10 or 20 years).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335354" y="2462312"/>
            <a:ext cx="3520888" cy="510282"/>
          </a:xfrm>
          <a:prstGeom prst="roundRect">
            <a:avLst>
              <a:gd name="adj" fmla="val 49999"/>
            </a:avLst>
          </a:prstGeom>
          <a:solidFill>
            <a:srgbClr val="1B3C61"/>
          </a:solidFill>
          <a:ln w="6350">
            <a:solidFill>
              <a:srgbClr val="00ACBF"/>
            </a:solidFill>
            <a:prstDash val="solid"/>
          </a:ln>
        </p:spPr>
        <p:txBody>
          <a:bodyPr/>
          <a:p/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968255" y="2589808"/>
            <a:ext cx="255085" cy="25509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05411" y="3125688"/>
            <a:ext cx="3180774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Q27 — Interest Only Option</a:t>
            </a:r>
            <a:endParaRPr lang="en-US" sz="1650" dirty="0"/>
          </a:p>
        </p:txBody>
      </p:sp>
      <p:sp>
        <p:nvSpPr>
          <p:cNvPr id="13" name="Text 9"/>
          <p:cNvSpPr/>
          <p:nvPr/>
        </p:nvSpPr>
        <p:spPr>
          <a:xfrm>
            <a:off x="4505411" y="3483173"/>
            <a:ext cx="3180774" cy="1816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Under which settlement option does the insurance company hold the death benefit principal and simply distribute the earnings to the beneficiary?</a:t>
            </a:r>
            <a:endParaRPr lang="en-US" sz="13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3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3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Interest Only Option.</a:t>
            </a:r>
            <a:r>
              <a:rPr lang="en-US" sz="13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The principal remains intact with the insurer while the interest is regularly paid out.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009332" y="2462312"/>
            <a:ext cx="3520888" cy="510282"/>
          </a:xfrm>
          <a:prstGeom prst="roundRect">
            <a:avLst>
              <a:gd name="adj" fmla="val 49999"/>
            </a:avLst>
          </a:prstGeom>
          <a:solidFill>
            <a:srgbClr val="1B3C61"/>
          </a:solidFill>
          <a:ln w="6350">
            <a:solidFill>
              <a:srgbClr val="00ACBF"/>
            </a:solidFill>
            <a:prstDash val="solid"/>
          </a:ln>
        </p:spPr>
        <p:txBody>
          <a:bodyPr/>
          <a:p/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642234" y="2589808"/>
            <a:ext cx="255085" cy="25509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179389" y="3125688"/>
            <a:ext cx="3180774" cy="531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Q28 — Consideration (Applicant's Part)</a:t>
            </a:r>
            <a:endParaRPr lang="en-US" sz="1650" dirty="0"/>
          </a:p>
        </p:txBody>
      </p:sp>
      <p:sp>
        <p:nvSpPr>
          <p:cNvPr id="17" name="Text 12"/>
          <p:cNvSpPr/>
          <p:nvPr/>
        </p:nvSpPr>
        <p:spPr>
          <a:xfrm>
            <a:off x="8179389" y="3748881"/>
            <a:ext cx="3180774" cy="1816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constitutes the "Consideration" on the part of an applicant for insurance?</a:t>
            </a:r>
            <a:endParaRPr lang="en-US" sz="13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3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3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</a:t>
            </a:r>
            <a:r>
              <a:rPr lang="en-US" sz="13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The completed application statements AND the initial premium payment. Consideration represents the value exchanged by the buyer.</a:t>
            </a:r>
            <a:endParaRPr lang="en-US" sz="1300" dirty="0"/>
          </a:p>
        </p:txBody>
      </p:sp>
      <p:pic>
        <p:nvPicPr>
          <p:cNvPr id="18" name="Picture 17" descr="logo_trim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54640" y="256032"/>
            <a:ext cx="1417320" cy="3324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2909517" cy="229691"/>
          </a:xfrm>
          <a:prstGeom prst="roundRect">
            <a:avLst>
              <a:gd name="adj" fmla="val 22120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52159" y="565150"/>
            <a:ext cx="3337734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Q29–Q38 · CONTRACT LAW &amp; POLICY PROVISIONS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61475" y="797818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Misrepresentation, Incontestability &amp; Contract Doctrines</a:t>
            </a:r>
            <a:endParaRPr lang="en-US" sz="2950" dirty="0"/>
          </a:p>
        </p:txBody>
      </p:sp>
      <p:sp>
        <p:nvSpPr>
          <p:cNvPr id="5" name="Shape 3"/>
          <p:cNvSpPr/>
          <p:nvPr/>
        </p:nvSpPr>
        <p:spPr>
          <a:xfrm>
            <a:off x="661475" y="1805384"/>
            <a:ext cx="3542219" cy="2172593"/>
          </a:xfrm>
          <a:prstGeom prst="roundRect">
            <a:avLst>
              <a:gd name="adj" fmla="val 2923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19030" y="1962944"/>
            <a:ext cx="3227108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Q29 — Misrepresentation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819030" y="2271713"/>
            <a:ext cx="3227108" cy="1312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If an agent states something mostly correct but omits a material fact to deceive an underwriter, what has occurred?</a:t>
            </a:r>
            <a:endParaRPr lang="en-US" sz="11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Misrepresentation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is an untrue or misleading statement given on an application that alters the underwriting decision.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24639" y="1805384"/>
            <a:ext cx="3542318" cy="2172593"/>
          </a:xfrm>
          <a:prstGeom prst="roundRect">
            <a:avLst>
              <a:gd name="adj" fmla="val 2923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4482194" y="1962944"/>
            <a:ext cx="3227208" cy="472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Q30 — Representations vs. Warranties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4482194" y="2507952"/>
            <a:ext cx="3227208" cy="1312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Statements made by an applicant on an insurance application are legally considered to be:</a:t>
            </a:r>
            <a:endParaRPr lang="en-US" sz="11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Representations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(statements believed to be true to the best of their knowledge), not strict absolute warranties.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987902" y="1805384"/>
            <a:ext cx="3542318" cy="2172593"/>
          </a:xfrm>
          <a:prstGeom prst="roundRect">
            <a:avLst>
              <a:gd name="adj" fmla="val 2923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145457" y="1962944"/>
            <a:ext cx="3227208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Q31 — Incontestability Clause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8145457" y="2271713"/>
            <a:ext cx="3227208" cy="1530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prevents an insurance company from denying a claim based on application statements after a policy has been in force for two years?</a:t>
            </a:r>
            <a:endParaRPr lang="en-US" sz="11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The Incontestability Clause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bars insurers from fighting a claim based on application misstatements after 2 years.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61475" y="4098925"/>
            <a:ext cx="3542219" cy="2154039"/>
          </a:xfrm>
          <a:prstGeom prst="roundRect">
            <a:avLst>
              <a:gd name="adj" fmla="val 2948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819030" y="4256484"/>
            <a:ext cx="3227108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Q33 — Insuring Clause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819030" y="4565253"/>
            <a:ext cx="3227108" cy="1312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life insurance clause contains the insurer's basic promise to pay the death benefit upon proof of loss?</a:t>
            </a:r>
            <a:endParaRPr lang="en-US" sz="11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The Insuring Clause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is the heart of the policy, declaring the insurer's core promise to pay.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324639" y="4098925"/>
            <a:ext cx="3542318" cy="2154039"/>
          </a:xfrm>
          <a:prstGeom prst="roundRect">
            <a:avLst>
              <a:gd name="adj" fmla="val 2948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4482194" y="4256484"/>
            <a:ext cx="3227208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Q34 — Suicide Clause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4482194" y="4565253"/>
            <a:ext cx="3227208" cy="1094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happens if an insured commits suicide within the first two years of policy issue?</a:t>
            </a:r>
            <a:endParaRPr lang="en-US" sz="11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The claim is denied; the insurer refunds the premiums paid but pays no death benefit.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7987902" y="4098925"/>
            <a:ext cx="3542318" cy="2154039"/>
          </a:xfrm>
          <a:prstGeom prst="roundRect">
            <a:avLst>
              <a:gd name="adj" fmla="val 2948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145457" y="4256484"/>
            <a:ext cx="3227208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Q56 — Estoppel Doctrine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8145457" y="4565253"/>
            <a:ext cx="3227208" cy="15301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does the "Estoppel" doctrine prevent an insurer from doing?</a:t>
            </a:r>
            <a:endParaRPr lang="en-US" sz="115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1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</a:t>
            </a:r>
            <a:r>
              <a:rPr lang="en-US" sz="11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Reasserting a legal right that it previously waived or chose not to enforce. Estoppel stops a party from going back on a waiver once the other party has relied on that behavior.</a:t>
            </a:r>
            <a:endParaRPr lang="en-US" sz="1150" dirty="0"/>
          </a:p>
        </p:txBody>
      </p:sp>
      <p:pic>
        <p:nvPicPr>
          <p:cNvPr id="23" name="Picture 22" descr="logo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4640" y="256032"/>
            <a:ext cx="1417320" cy="33247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2265207" cy="201116"/>
          </a:xfrm>
          <a:prstGeom prst="roundRect">
            <a:avLst>
              <a:gd name="adj" fmla="val 22105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40848" y="559495"/>
            <a:ext cx="2716045" cy="121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0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Q35–Q38 · UNDERWRITING &amp; APPLICATIONS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61475" y="757932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Applications, Receipts &amp; Underwriting Classification</a:t>
            </a:r>
            <a:endParaRPr lang="en-US" sz="26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1475" y="1594445"/>
            <a:ext cx="3561170" cy="219104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88978" y="1745754"/>
            <a:ext cx="3182362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Q35 — Who Signs the Application?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88978" y="2007989"/>
            <a:ext cx="3182362" cy="1266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Who must sign an application for life insurance?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Agent and underwriter only   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Proposed insured and beneficiary   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Agent, proposed insured, and policyowner (if different)   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Policyowner and medical examiner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All active parties to the creation of the application must formally sign it.</a:t>
            </a:r>
            <a:endParaRPr lang="en-US" sz="10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315213" y="1594445"/>
            <a:ext cx="3561170" cy="219104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542716" y="1745754"/>
            <a:ext cx="3182362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Q36 — Conditional Receipt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4542716" y="2007989"/>
            <a:ext cx="3182362" cy="1626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type of receipt provides immediate coverage from the date of application, provided the applicant passes the insurer's medical underwriting standards?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Binding receipt   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Conditional receipt   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Inspection receipt   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Permanent receipt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Conditional receipt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links coverage back to the application date, contingent upon the applicant proving to be insurable.</a:t>
            </a:r>
            <a:endParaRPr lang="en-US" sz="10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968951" y="1594445"/>
            <a:ext cx="3561170" cy="219104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196454" y="1745754"/>
            <a:ext cx="3182362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Q37 — Medical Information Bureau (MIB)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8196454" y="2007989"/>
            <a:ext cx="3182362" cy="1626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Which underwriting source contains general medical information reported by various insurance companies on past applicants?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Credit Bureau Reports   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Investigative Consumer Report   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Medical Information Bureau (MIB)   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Attending Physician's Statement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MIB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is a non-profit clearinghouse that tracks medical trends and histories reported by member insurers.</a:t>
            </a:r>
            <a:endParaRPr lang="en-US" sz="10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61475" y="3878064"/>
            <a:ext cx="3561170" cy="183108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88978" y="4029373"/>
            <a:ext cx="3182362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Q38 — Substandard Risk Classification</a:t>
            </a:r>
            <a:endParaRPr lang="en-US" sz="1300" dirty="0"/>
          </a:p>
        </p:txBody>
      </p:sp>
      <p:sp>
        <p:nvSpPr>
          <p:cNvPr id="16" name="Text 10"/>
          <p:cNvSpPr/>
          <p:nvPr/>
        </p:nvSpPr>
        <p:spPr>
          <a:xfrm>
            <a:off x="888978" y="4291608"/>
            <a:ext cx="3182362" cy="9062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If an underwriter classifies an applicant as "Substandard" risk, what does this mean?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The applicant will be charged a higher (rated) premium due to higher risk exposures. Substandard risks present above-average hazards.</a:t>
            </a:r>
            <a:endParaRPr lang="en-US" sz="10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315213" y="3878064"/>
            <a:ext cx="3561170" cy="183108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4542716" y="4029373"/>
            <a:ext cx="3182362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Q53 — Preferred Risk Classification</a:t>
            </a:r>
            <a:endParaRPr lang="en-US" sz="1300" dirty="0"/>
          </a:p>
        </p:txBody>
      </p:sp>
      <p:sp>
        <p:nvSpPr>
          <p:cNvPr id="19" name="Text 12"/>
          <p:cNvSpPr/>
          <p:nvPr/>
        </p:nvSpPr>
        <p:spPr>
          <a:xfrm>
            <a:off x="4542716" y="4291608"/>
            <a:ext cx="3182362" cy="10862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 applicant who is a non-smoker, exercises regularly, and has an excellent medical history will likely be classified as a: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Preferred risk.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Preferred risk tiers are set aside for individuals who display optimal health profiles, qualifying them for lower premiums.</a:t>
            </a:r>
            <a:endParaRPr lang="en-US" sz="100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7968951" y="3878064"/>
            <a:ext cx="3561170" cy="1831082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8196454" y="4029373"/>
            <a:ext cx="3182362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Q70 — Investigative Consumer Report</a:t>
            </a:r>
            <a:endParaRPr lang="en-US" sz="1300" dirty="0"/>
          </a:p>
        </p:txBody>
      </p:sp>
      <p:sp>
        <p:nvSpPr>
          <p:cNvPr id="22" name="Text 14"/>
          <p:cNvSpPr/>
          <p:nvPr/>
        </p:nvSpPr>
        <p:spPr>
          <a:xfrm>
            <a:off x="8196454" y="4291608"/>
            <a:ext cx="3182362" cy="1266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basic consumer report contains information on an applicant's character, general reputation, and lifestyle gathered via personal interviews?</a:t>
            </a:r>
            <a:endParaRPr lang="en-US" sz="10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0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0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Investigative Consumer Report</a:t>
            </a:r>
            <a:r>
              <a:rPr lang="en-US" sz="10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gathers subjective background data on lifestyle and character through interviews with neighbors or associates.</a:t>
            </a:r>
            <a:endParaRPr lang="en-US" sz="1000" dirty="0"/>
          </a:p>
        </p:txBody>
      </p:sp>
      <p:pic>
        <p:nvPicPr>
          <p:cNvPr id="23" name="Picture 22" descr="logo_trim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54640" y="256032"/>
            <a:ext cx="1417320" cy="33247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2494892" cy="215305"/>
          </a:xfrm>
          <a:prstGeom prst="roundRect">
            <a:avLst>
              <a:gd name="adj" fmla="val 22123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46503" y="562273"/>
            <a:ext cx="2934420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Q39–Q44 · SPECIAL LIFE &amp; GROUP COVERAGE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661475" y="777577"/>
            <a:ext cx="10868745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Credit Life, Group Coverage &amp; Annuity Payout Options</a:t>
            </a:r>
            <a:endParaRPr lang="en-US" sz="2750" dirty="0"/>
          </a:p>
        </p:txBody>
      </p:sp>
      <p:sp>
        <p:nvSpPr>
          <p:cNvPr id="5" name="Shape 3"/>
          <p:cNvSpPr/>
          <p:nvPr/>
        </p:nvSpPr>
        <p:spPr>
          <a:xfrm>
            <a:off x="661475" y="1698030"/>
            <a:ext cx="3552042" cy="1976636"/>
          </a:xfrm>
          <a:prstGeom prst="roundRect">
            <a:avLst>
              <a:gd name="adj" fmla="val 3012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09506" y="1846064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Q39 — Credit Life Insurance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809506" y="2131219"/>
            <a:ext cx="3255980" cy="1196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type of life insurance is typically sold to protect a borrower against death before a loan is repaid?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Credit life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is structured as decreasing term insurance designed to clear a debt balance if the borrower dies.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19777" y="1698030"/>
            <a:ext cx="3552042" cy="1976636"/>
          </a:xfrm>
          <a:prstGeom prst="roundRect">
            <a:avLst>
              <a:gd name="adj" fmla="val 3012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4467808" y="1846064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Q40 — Certificate of Insurance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467808" y="2131219"/>
            <a:ext cx="3255980" cy="1196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 group life insurance, what document is given to individual employees to prove they have coverage?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A Certificate of Insurance.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The employer receives the master policy; individual participating employees get a certificate.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978079" y="1698030"/>
            <a:ext cx="3552042" cy="1976636"/>
          </a:xfrm>
          <a:prstGeom prst="roundRect">
            <a:avLst>
              <a:gd name="adj" fmla="val 3012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126110" y="1846064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Q41 — Group Conversion Privilege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8126110" y="2131219"/>
            <a:ext cx="3255980" cy="13954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Under the standard conversion privilege in a group life policy, an employee can convert to what type of policy?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Permanent/Whole Life insurance.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Group conversion rights allow an employee to shift group coverage into an individual permanent policy.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61475" y="3780929"/>
            <a:ext cx="3552042" cy="1778198"/>
          </a:xfrm>
          <a:prstGeom prst="roundRect">
            <a:avLst>
              <a:gd name="adj" fmla="val 3348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809506" y="3928963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Q42 — Life Only / Straight Life Annuity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809506" y="4214118"/>
            <a:ext cx="3255980" cy="1196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annuity payout option provides income for life but stops immediately upon the annuitant's death, leaving no balance for a beneficiary?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A — Life Only / Straight Life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provides the highest payout because it carries no residual guarantees.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319777" y="3780929"/>
            <a:ext cx="3552042" cy="1778198"/>
          </a:xfrm>
          <a:prstGeom prst="roundRect">
            <a:avLst>
              <a:gd name="adj" fmla="val 3348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4467808" y="3928963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Q43 — Life with Period Certain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467808" y="4214118"/>
            <a:ext cx="3255980" cy="1196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annuity option guarantees payments for life, but also guarantees payments to a beneficiary for a set number of years if the annuitant dies early?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Life Income with Period Certain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guarantees payouts for the annuitant's lifetime or a set frame, whichever is longer.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978079" y="3780929"/>
            <a:ext cx="3552042" cy="1778198"/>
          </a:xfrm>
          <a:prstGeom prst="roundRect">
            <a:avLst>
              <a:gd name="adj" fmla="val 3348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126110" y="3928963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Q69 — Noncontributory Group Plan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8126110" y="4214118"/>
            <a:ext cx="3255980" cy="1196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type of premium funding is most common in a Group Term Life insurance plan provided by an employer where employees pay nothing?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Noncontributory plan.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The employer pays 100% of the premium, and 100% of eligible employees must be enrolled.</a:t>
            </a:r>
            <a:endParaRPr lang="en-US" sz="1100" dirty="0"/>
          </a:p>
        </p:txBody>
      </p:sp>
      <p:pic>
        <p:nvPicPr>
          <p:cNvPr id="23" name="Picture 22" descr="logo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4640" y="256032"/>
            <a:ext cx="1417320" cy="33247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3246852" cy="215305"/>
          </a:xfrm>
          <a:prstGeom prst="roundRect">
            <a:avLst>
              <a:gd name="adj" fmla="val 22123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46503" y="562273"/>
            <a:ext cx="3686380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Q44–Q50 · ANNUITIES, VARIABLE PRODUCTS &amp; RETIREMENT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661475" y="777577"/>
            <a:ext cx="10868745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Annuities, Variable Insurance &amp; IRA Rules</a:t>
            </a:r>
            <a:endParaRPr lang="en-US" sz="2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61475" y="1698030"/>
            <a:ext cx="3552042" cy="22234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98403" y="1858764"/>
            <a:ext cx="315438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Q44 — Equity-Indexed Annuities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898403" y="2143919"/>
            <a:ext cx="3154383" cy="1196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Equity-indexed annuities track what to determine their interest credits?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A specific stock market index such as the S&amp;P 500.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Equity-indexed options tie returns to external market indices while preserving a guaranteed minimum principal floor.</a:t>
            </a:r>
            <a:endParaRPr lang="en-US" sz="11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319777" y="1698030"/>
            <a:ext cx="3552042" cy="222349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556706" y="1858764"/>
            <a:ext cx="3154383" cy="442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Q46 — Variable Products &amp; SEC Regulation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4556706" y="2365375"/>
            <a:ext cx="3154383" cy="13954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federal agency regulates variable insurance products alongside state insurance bureaus?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A — The Securities and Exchange Commission (SEC).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Because variable insurance involves investment market risk, they are legally treated as securities regulated by the SEC.</a:t>
            </a:r>
            <a:endParaRPr lang="en-US" sz="11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978079" y="1698030"/>
            <a:ext cx="3552042" cy="222349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215008" y="1858764"/>
            <a:ext cx="315438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Q47 — Early IRA Withdrawal Penalty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8215008" y="2143919"/>
            <a:ext cx="3154383" cy="1196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If an individual withdraws cash from their traditional IRA before age 59½, what tax penalty generally applies?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10% penalty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plus ordinary income tax applies to early distributions from traditional IRAs.</a:t>
            </a:r>
            <a:endParaRPr lang="en-US" sz="11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61475" y="4027785"/>
            <a:ext cx="3552042" cy="180359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98403" y="4188520"/>
            <a:ext cx="315438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Q48 — RMD Starting Age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898403" y="4473674"/>
            <a:ext cx="3154383" cy="1196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At what age must an individual begin taking Required Minimum Distributions (RMDs) from a traditional IRA under current law?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D — Age 73.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Modern statutory updates mandate that RMDs from traditional pre-tax retirement accounts must begin by age 73.</a:t>
            </a:r>
            <a:endParaRPr lang="en-US" sz="110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4319777" y="4027785"/>
            <a:ext cx="3552042" cy="1803598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4556706" y="4188520"/>
            <a:ext cx="315438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Q49 — Roth IRA Contributions</a:t>
            </a:r>
            <a:endParaRPr lang="en-US" sz="1350" dirty="0"/>
          </a:p>
        </p:txBody>
      </p:sp>
      <p:sp>
        <p:nvSpPr>
          <p:cNvPr id="19" name="Text 12"/>
          <p:cNvSpPr/>
          <p:nvPr/>
        </p:nvSpPr>
        <p:spPr>
          <a:xfrm>
            <a:off x="4556706" y="4473674"/>
            <a:ext cx="3154383" cy="998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How are contributions to a Roth IRA treated for federal tax purposes?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Made with after-tax dollars and are not deductible.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The benefit is that qualified future withdrawals are entirely tax-free.</a:t>
            </a:r>
            <a:endParaRPr lang="en-US" sz="110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7978079" y="4027785"/>
            <a:ext cx="3552042" cy="1803598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8215008" y="4188520"/>
            <a:ext cx="315438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Q50 — Key Person Life Insurance</a:t>
            </a:r>
            <a:endParaRPr lang="en-US" sz="1350" dirty="0"/>
          </a:p>
        </p:txBody>
      </p:sp>
      <p:sp>
        <p:nvSpPr>
          <p:cNvPr id="22" name="Text 14"/>
          <p:cNvSpPr/>
          <p:nvPr/>
        </p:nvSpPr>
        <p:spPr>
          <a:xfrm>
            <a:off x="8215008" y="4473674"/>
            <a:ext cx="3154383" cy="1196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If a company purchases life insurance on a key executive to protect against financial losses from their death, who is the beneficiary?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The corporation/employer.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Key person life insurance is owned by, paid for by, and payable to the employer corporation.</a:t>
            </a:r>
            <a:endParaRPr lang="en-US" sz="1100" dirty="0"/>
          </a:p>
        </p:txBody>
      </p:sp>
      <p:pic>
        <p:nvPicPr>
          <p:cNvPr id="23" name="Picture 22" descr="logo_trim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54640" y="256032"/>
            <a:ext cx="1417320" cy="33247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3314617" cy="215305"/>
          </a:xfrm>
          <a:prstGeom prst="roundRect">
            <a:avLst>
              <a:gd name="adj" fmla="val 22123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46503" y="562273"/>
            <a:ext cx="3754145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Q52, Q58, Q60–Q63, Q67–Q68 · MISCELLANEOUS CONCEPTS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661475" y="777577"/>
            <a:ext cx="10868745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Assignment, Insurable Interest &amp; Other Key Concepts</a:t>
            </a:r>
            <a:endParaRPr lang="en-US" sz="2750" dirty="0"/>
          </a:p>
        </p:txBody>
      </p:sp>
      <p:sp>
        <p:nvSpPr>
          <p:cNvPr id="5" name="Shape 3"/>
          <p:cNvSpPr/>
          <p:nvPr/>
        </p:nvSpPr>
        <p:spPr>
          <a:xfrm>
            <a:off x="661475" y="1698030"/>
            <a:ext cx="3552042" cy="1778198"/>
          </a:xfrm>
          <a:prstGeom prst="roundRect">
            <a:avLst>
              <a:gd name="adj" fmla="val 3348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809506" y="1846064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Q52 — Absolute Assignment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809506" y="2131219"/>
            <a:ext cx="3255980" cy="1196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is the main purpose of an Absolute Assignment?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To permanently transfer ALL rights of ownership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in the policy to another party. A complete, permanent handover of all legal title and control options.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19777" y="1698030"/>
            <a:ext cx="3552042" cy="1778198"/>
          </a:xfrm>
          <a:prstGeom prst="roundRect">
            <a:avLst>
              <a:gd name="adj" fmla="val 3348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4467808" y="1846064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Q58 — Insurable Interest Timing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467808" y="2131219"/>
            <a:ext cx="3255980" cy="998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 insurable interest must exist between the applicant and the insured at what specific point?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A — At the time of the initial application.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For life insurance, insurable interest must be present at inception, not necessarily at the time of claim.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978079" y="1698030"/>
            <a:ext cx="3552042" cy="1778198"/>
          </a:xfrm>
          <a:prstGeom prst="roundRect">
            <a:avLst>
              <a:gd name="adj" fmla="val 3348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126110" y="1846064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Q60 — Exclusions Section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8126110" y="2131219"/>
            <a:ext cx="3255980" cy="1196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component of an insurance policy lists the specific perils and exclusions that are NOT covered?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Exclusions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details situations (like war or aviation hazards) where the policy will not pay out.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61475" y="3582491"/>
            <a:ext cx="3552042" cy="1976636"/>
          </a:xfrm>
          <a:prstGeom prst="roundRect">
            <a:avLst>
              <a:gd name="adj" fmla="val 3012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809506" y="3730526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Q61 — Death During Grace Period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809506" y="4015680"/>
            <a:ext cx="3255980" cy="998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If an insured dies during the grace period of a life insurance policy, how is the claim handled?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The death benefit is paid, but the overdue premium is deducted from the payout. Coverage remains active during the grace period.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319777" y="3582491"/>
            <a:ext cx="3552042" cy="1976636"/>
          </a:xfrm>
          <a:prstGeom prst="roundRect">
            <a:avLst>
              <a:gd name="adj" fmla="val 3012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4467808" y="3730526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Q67 — Third-Party Ownership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4467808" y="4015680"/>
            <a:ext cx="3255980" cy="1196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Which of the following is an example of a third-party ownership arrangement?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A parent purchasing a life insurance policy on their adult child.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Third-party ownership occurs when the policyowner is someone other than the person insured.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978079" y="3582491"/>
            <a:ext cx="3552042" cy="1976636"/>
          </a:xfrm>
          <a:prstGeom prst="roundRect">
            <a:avLst>
              <a:gd name="adj" fmla="val 3012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126110" y="3730526"/>
            <a:ext cx="325598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Q68 — Fundamental/Catastrophic Risk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8126110" y="4015680"/>
            <a:ext cx="3255980" cy="13954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type of risk represents an uninsurable exposure involving the possibility of a catastrophic loss to society?</a:t>
            </a:r>
            <a:endParaRPr lang="en-US" sz="1100" dirty="0"/>
          </a:p>
          <a:p>
            <a:pPr marL="0" indent="0" algn="l">
              <a:lnSpc>
                <a:spcPct val="117000"/>
              </a:lnSpc>
              <a:buNone/>
            </a:pPr>
            <a:r>
              <a:rPr lang="en-US" sz="11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11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Fundamental/Catastrophic Risk.</a:t>
            </a:r>
            <a:r>
              <a:rPr lang="en-US" sz="11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These affect large segments of society simultaneously (like war or nuclear events), making them uninsurable by standard carriers.</a:t>
            </a:r>
            <a:endParaRPr lang="en-US" sz="1100" dirty="0"/>
          </a:p>
        </p:txBody>
      </p:sp>
      <p:pic>
        <p:nvPicPr>
          <p:cNvPr id="23" name="Picture 22" descr="logo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4640" y="256032"/>
            <a:ext cx="1417320" cy="33247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15358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2342059"/>
            <a:ext cx="807124" cy="186630"/>
          </a:xfrm>
          <a:prstGeom prst="roundRect">
            <a:avLst>
              <a:gd name="adj" fmla="val 22119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735093" y="2378869"/>
            <a:ext cx="1269472" cy="113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5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PART 1 REVIEW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661475" y="2560538"/>
            <a:ext cx="10868745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Q19–Q20 · Annuity Phase Recap</a:t>
            </a:r>
            <a:endParaRPr lang="en-US" sz="2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1475" y="3316188"/>
            <a:ext cx="5394488" cy="14899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47803" y="3451721"/>
            <a:ext cx="5072630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Q19 — Immediate Annuity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847803" y="3691533"/>
            <a:ext cx="5072630" cy="816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type of annuity begins paying out income within one year of its purchase date?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Immediate Annuity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Deferred Annuity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Flexible Premium Annuity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Variable Annuity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A — Immediate Annuity (SPIA).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Single Premium Immediate Annuities begin distributing periodic income payouts immediately (within 12 months).</a:t>
            </a:r>
            <a:endParaRPr lang="en-US" sz="9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135732" y="3316188"/>
            <a:ext cx="5394488" cy="148996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322061" y="3451721"/>
            <a:ext cx="5072630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Q20 — Accumulation Phase Taxation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322061" y="3691533"/>
            <a:ext cx="5072630" cy="979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During the accumulation phase of a deferred annuity, the interest earned inside the contract is: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Taxed annually as capital gains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Fully taxable each year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Tax-deferred until distribution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Permanently exempt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Tax-deferred until distribution.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Growth in an annuity is tax-deferred; taxes are due only when funds are withdrawn.</a:t>
            </a:r>
            <a:endParaRPr lang="en-US" sz="9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661475" y="4885928"/>
            <a:ext cx="5394488" cy="116572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47803" y="5021461"/>
            <a:ext cx="5072630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Q63 — Annuitization Phase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847803" y="5261273"/>
            <a:ext cx="5072630" cy="654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annuity phase is also known as the "liquidation" or "payout" period?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Accumulation phase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Annuitization phase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Vesting phase  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Deferral phase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Annuitization phase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turns the accumulated principal into an active stream of income payments.</a:t>
            </a:r>
            <a:endParaRPr lang="en-US" sz="9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135732" y="4885928"/>
            <a:ext cx="5394488" cy="1165721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322061" y="5021461"/>
            <a:ext cx="5072630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Q45 — Variable Life &amp; Separate Accounts</a:t>
            </a:r>
            <a:endParaRPr lang="en-US" sz="1200" dirty="0"/>
          </a:p>
        </p:txBody>
      </p:sp>
      <p:sp>
        <p:nvSpPr>
          <p:cNvPr id="17" name="Text 10"/>
          <p:cNvSpPr/>
          <p:nvPr/>
        </p:nvSpPr>
        <p:spPr>
          <a:xfrm>
            <a:off x="6322061" y="5261273"/>
            <a:ext cx="5072630" cy="654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type of life insurance policy allows the cash value to be invested directly into equities, mutual funds, and variable accounts?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Variable Life.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Variable products feature cash components placed into market-driven separate accounts.</a:t>
            </a:r>
            <a:endParaRPr lang="en-US" sz="950" dirty="0"/>
          </a:p>
        </p:txBody>
      </p:sp>
      <p:sp>
        <p:nvSpPr>
          <p:cNvPr id="18" name="Rectangle 17"/>
          <p:cNvSpPr/>
          <p:nvPr/>
        </p:nvSpPr>
        <p:spPr>
          <a:xfrm>
            <a:off x="10226040" y="228600"/>
            <a:ext cx="1691640" cy="5519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logo_trim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63200" y="338328"/>
            <a:ext cx="1417320" cy="33247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541786"/>
            <a:ext cx="10868745" cy="815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100" dirty="0">
                <a:solidFill>
                  <a:srgbClr val="FFFFFF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Part 2: Virginia State Rules</a:t>
            </a:r>
            <a:endParaRPr lang="en-US" sz="5100" dirty="0"/>
          </a:p>
        </p:txBody>
      </p:sp>
      <p:sp>
        <p:nvSpPr>
          <p:cNvPr id="4" name="Text 1"/>
          <p:cNvSpPr/>
          <p:nvPr/>
        </p:nvSpPr>
        <p:spPr>
          <a:xfrm>
            <a:off x="661475" y="3640435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Questions 71–100 cover Virginia-specific regulations, licensing requirements, unfair trade practices, and the Guaranty Association.</a:t>
            </a:r>
            <a:endParaRPr lang="en-US" sz="1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4457898"/>
            <a:ext cx="2077093" cy="519807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021" y="4457898"/>
            <a:ext cx="1452229" cy="51980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1480" y="365760"/>
            <a:ext cx="2651760" cy="8654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logo_tri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" y="530352"/>
            <a:ext cx="2286000" cy="53624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519807"/>
            <a:ext cx="1925391" cy="186630"/>
          </a:xfrm>
          <a:prstGeom prst="roundRect">
            <a:avLst>
              <a:gd name="adj" fmla="val 22119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735093" y="556617"/>
            <a:ext cx="2387739" cy="113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5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Q71–Q75 · SCC AUTHORITY &amp; PENALTIES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661475" y="738287"/>
            <a:ext cx="6296860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Virginia SCC: Authority, Examinations &amp; Fines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61475" y="1242020"/>
            <a:ext cx="6296860" cy="3242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State Corporation Commission (SCC)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regulates insurance in Virginia through the Bureau of Insurance. Know these rules cold.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1656060"/>
            <a:ext cx="614248" cy="114032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55493" y="1778893"/>
            <a:ext cx="5602842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Q71 — Who Manages Virginia's Bureau of Insurance?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355493" y="2018705"/>
            <a:ext cx="5602842" cy="654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 Virginia, who manages the Bureau of Insurance and holds the authority to enforce state insurance laws?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The State Corporation Commission (SCC)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regulates insurance through the Bureau of Insurance.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75" y="2796381"/>
            <a:ext cx="614248" cy="97819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355493" y="2919214"/>
            <a:ext cx="5602842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Q72 — SCC Examination Frequency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1355493" y="3159026"/>
            <a:ext cx="560284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How often must the SCC examine the financial books and records of domestic insurance companies in Virginia?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At least once every 5 years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to verify their solvency.</a:t>
            </a:r>
            <a:endParaRPr lang="en-US" sz="9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75" y="3774579"/>
            <a:ext cx="614248" cy="978198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355493" y="3897412"/>
            <a:ext cx="5602842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Q73 — Cease and Desist Order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1355493" y="4137223"/>
            <a:ext cx="560284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If the SCC issues a Cease and Desist order to an agent, what must the agent do?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Immediately stop the prohibited practice.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 Cease and Desist order legally compels an individual to stop a specific illegal practice immediately.</a:t>
            </a:r>
            <a:endParaRPr lang="en-US" sz="9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475" y="4752777"/>
            <a:ext cx="614248" cy="971848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355493" y="4875609"/>
            <a:ext cx="5602842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Q74 &amp; Q75 — Monetary Penalties</a:t>
            </a:r>
            <a:endParaRPr lang="en-US" sz="1200" dirty="0"/>
          </a:p>
        </p:txBody>
      </p:sp>
      <p:sp>
        <p:nvSpPr>
          <p:cNvPr id="18" name="Text 11"/>
          <p:cNvSpPr/>
          <p:nvPr/>
        </p:nvSpPr>
        <p:spPr>
          <a:xfrm>
            <a:off x="1355493" y="5115421"/>
            <a:ext cx="5602842" cy="486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Q74 — Unintentional violation: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Maximum fine =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$1,000 per violation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in Virginia.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Q75 — Knowing/willful violation: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Maximum fine =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$5,000 per occurrence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95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Know both amounts — they are tested separately.</a:t>
            </a:r>
            <a:endParaRPr lang="en-US" sz="950" dirty="0"/>
          </a:p>
        </p:txBody>
      </p:sp>
      <p:sp>
        <p:nvSpPr>
          <p:cNvPr id="19" name="Rectangle 18"/>
          <p:cNvSpPr/>
          <p:nvPr/>
        </p:nvSpPr>
        <p:spPr>
          <a:xfrm>
            <a:off x="10226040" y="228600"/>
            <a:ext cx="1691640" cy="5519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logo_trim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3200" y="338328"/>
            <a:ext cx="1417320" cy="33247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3265108" cy="243979"/>
          </a:xfrm>
          <a:prstGeom prst="roundRect">
            <a:avLst>
              <a:gd name="adj" fmla="val 22126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57814" y="567928"/>
            <a:ext cx="3682015" cy="1477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Q76–Q80 · VIRGINIA LICENSING &amp; CE REQUIREMENTS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818356"/>
            <a:ext cx="10868745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Producer Licensing &amp; Continuing Education in Virginia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661475" y="1525191"/>
            <a:ext cx="10868745" cy="629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3000"/>
              </a:lnSpc>
              <a:spcAft>
                <a:spcPts val="1200"/>
              </a:spcAft>
              <a:buNone/>
            </a:pP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These numbers are </a:t>
            </a:r>
            <a:r>
              <a:rPr lang="en-US" sz="12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directly tested on the exam</a:t>
            </a: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 Memorize each requirement precisely.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855641" y="2388096"/>
            <a:ext cx="2200716" cy="530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dirty="0">
                <a:solidFill>
                  <a:srgbClr val="007C8A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18</a:t>
            </a:r>
            <a:endParaRPr lang="en-US" sz="4150" dirty="0"/>
          </a:p>
        </p:txBody>
      </p:sp>
      <p:sp>
        <p:nvSpPr>
          <p:cNvPr id="7" name="Text 5"/>
          <p:cNvSpPr/>
          <p:nvPr/>
        </p:nvSpPr>
        <p:spPr>
          <a:xfrm>
            <a:off x="661475" y="3100983"/>
            <a:ext cx="2589148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Minimum Age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661475" y="3433862"/>
            <a:ext cx="2589148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Q76 — To qualify for a resident producer license in Virginia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615441" y="2388096"/>
            <a:ext cx="2200815" cy="530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dirty="0">
                <a:solidFill>
                  <a:srgbClr val="007C8A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180</a:t>
            </a:r>
            <a:endParaRPr lang="en-US" sz="4150" dirty="0"/>
          </a:p>
        </p:txBody>
      </p:sp>
      <p:sp>
        <p:nvSpPr>
          <p:cNvPr id="10" name="Text 8"/>
          <p:cNvSpPr/>
          <p:nvPr/>
        </p:nvSpPr>
        <p:spPr>
          <a:xfrm>
            <a:off x="3421275" y="3100983"/>
            <a:ext cx="25892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Days — Temp License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3421275" y="3433862"/>
            <a:ext cx="2589247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Q77 — Temporary license issued due to death or disability of a producer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375340" y="2388096"/>
            <a:ext cx="2200716" cy="530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dirty="0">
                <a:solidFill>
                  <a:srgbClr val="007C8A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16</a:t>
            </a:r>
            <a:endParaRPr lang="en-US" sz="4150" dirty="0"/>
          </a:p>
        </p:txBody>
      </p:sp>
      <p:sp>
        <p:nvSpPr>
          <p:cNvPr id="13" name="Text 11"/>
          <p:cNvSpPr/>
          <p:nvPr/>
        </p:nvSpPr>
        <p:spPr>
          <a:xfrm>
            <a:off x="6181173" y="3100983"/>
            <a:ext cx="2589148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CE Hours (Single Line)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6181173" y="3433862"/>
            <a:ext cx="2589148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Q78 — Required every 2 years for a single line of authority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9135139" y="2388096"/>
            <a:ext cx="2200815" cy="530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dirty="0">
                <a:solidFill>
                  <a:srgbClr val="007C8A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24</a:t>
            </a:r>
            <a:endParaRPr lang="en-US" sz="4150" dirty="0"/>
          </a:p>
        </p:txBody>
      </p:sp>
      <p:sp>
        <p:nvSpPr>
          <p:cNvPr id="16" name="Text 14"/>
          <p:cNvSpPr/>
          <p:nvPr/>
        </p:nvSpPr>
        <p:spPr>
          <a:xfrm>
            <a:off x="8940973" y="3100983"/>
            <a:ext cx="25892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CE Hours (Multi-Line)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940973" y="3433862"/>
            <a:ext cx="2589247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Q79 — Required every 2 years when holding multiple lines of authority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3615441" y="4500364"/>
            <a:ext cx="2200815" cy="530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dirty="0">
                <a:solidFill>
                  <a:srgbClr val="007C8A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3</a:t>
            </a:r>
            <a:endParaRPr lang="en-US" sz="4150" dirty="0"/>
          </a:p>
        </p:txBody>
      </p:sp>
      <p:sp>
        <p:nvSpPr>
          <p:cNvPr id="19" name="Text 17"/>
          <p:cNvSpPr/>
          <p:nvPr/>
        </p:nvSpPr>
        <p:spPr>
          <a:xfrm>
            <a:off x="3421275" y="5213251"/>
            <a:ext cx="25892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Ethics CE Hours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3421275" y="5546130"/>
            <a:ext cx="2589247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Q80 — Mandatory ethics/regulation hours per compliance cycle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6375340" y="4500364"/>
            <a:ext cx="2200716" cy="530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dirty="0">
                <a:solidFill>
                  <a:srgbClr val="007C8A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30</a:t>
            </a:r>
            <a:endParaRPr lang="en-US" sz="4150" dirty="0"/>
          </a:p>
        </p:txBody>
      </p:sp>
      <p:sp>
        <p:nvSpPr>
          <p:cNvPr id="22" name="Text 20"/>
          <p:cNvSpPr/>
          <p:nvPr/>
        </p:nvSpPr>
        <p:spPr>
          <a:xfrm>
            <a:off x="6181173" y="5213251"/>
            <a:ext cx="2589148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5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Days — Address Change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6181173" y="5546130"/>
            <a:ext cx="2589148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Q81 — Producer must notify SCC of address change within 30 calendar days</a:t>
            </a:r>
            <a:endParaRPr lang="en-US" sz="1250" dirty="0"/>
          </a:p>
        </p:txBody>
      </p:sp>
      <p:pic>
        <p:nvPicPr>
          <p:cNvPr id="24" name="Picture 23" descr="logo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4640" y="256032"/>
            <a:ext cx="1417320" cy="33247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2292193" cy="186630"/>
          </a:xfrm>
          <a:prstGeom prst="roundRect">
            <a:avLst>
              <a:gd name="adj" fmla="val 22119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35093" y="556617"/>
            <a:ext cx="2754541" cy="113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5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Q82–Q85, Q92, Q95 · UNFAIR TRADE PRACTICES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661475" y="738287"/>
            <a:ext cx="10868745" cy="3839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Virginia Unfair Trade Practices — Know Each Term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61475" y="1242020"/>
            <a:ext cx="10868745" cy="414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spcAft>
                <a:spcPts val="700"/>
              </a:spcAft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Each of these practices is illegal in Virginia.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The exam will describe a scenario and ask you to identify the violation.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661475" y="1745853"/>
            <a:ext cx="5394488" cy="1432818"/>
          </a:xfrm>
          <a:prstGeom prst="roundRect">
            <a:avLst>
              <a:gd name="adj" fmla="val 3601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90654" y="1875036"/>
            <a:ext cx="368489" cy="368498"/>
          </a:xfrm>
          <a:prstGeom prst="ellipse">
            <a:avLst/>
          </a:prstGeom>
          <a:solidFill>
            <a:srgbClr val="1B3C61"/>
          </a:solidFill>
          <a:ln/>
        </p:spPr>
        <p:txBody>
          <a:bodyPr/>
          <a:p/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91954" y="1976338"/>
            <a:ext cx="165790" cy="16579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90654" y="2323306"/>
            <a:ext cx="5136129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Q82 — Rebating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90654" y="2563118"/>
            <a:ext cx="5136129" cy="486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 agent who offers a prospective client a share of their commission or an expensive gift as an inducement to buy insurance is guilty of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Rebating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the illegal practice of sharing commissions or offering financial favors outside the explicit policy terms.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6135732" y="1745853"/>
            <a:ext cx="5394488" cy="1432818"/>
          </a:xfrm>
          <a:prstGeom prst="roundRect">
            <a:avLst>
              <a:gd name="adj" fmla="val 3601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6264912" y="1875036"/>
            <a:ext cx="368489" cy="368498"/>
          </a:xfrm>
          <a:prstGeom prst="ellipse">
            <a:avLst/>
          </a:prstGeom>
          <a:solidFill>
            <a:srgbClr val="1B3C61"/>
          </a:solidFill>
          <a:ln/>
        </p:spPr>
        <p:txBody>
          <a:bodyPr/>
          <a:p/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366212" y="1976338"/>
            <a:ext cx="165790" cy="16579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264912" y="2323306"/>
            <a:ext cx="5136129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Q83 — Defamation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6264912" y="2563118"/>
            <a:ext cx="5136129" cy="486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Defamation occurs when an agent makes false or malicious statements regarding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the financial condition or reputation of a competing insurance company or agent.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It involves spreading false, derogatory statements designed to harm a competitor's business.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661475" y="3258443"/>
            <a:ext cx="5394488" cy="1432818"/>
          </a:xfrm>
          <a:prstGeom prst="roundRect">
            <a:avLst>
              <a:gd name="adj" fmla="val 3601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790654" y="3387626"/>
            <a:ext cx="368489" cy="368498"/>
          </a:xfrm>
          <a:prstGeom prst="ellipse">
            <a:avLst/>
          </a:prstGeom>
          <a:solidFill>
            <a:srgbClr val="1B3C61"/>
          </a:solidFill>
          <a:ln/>
        </p:spPr>
        <p:txBody>
          <a:bodyPr/>
          <a:p/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91954" y="3488928"/>
            <a:ext cx="165790" cy="16579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90654" y="3835896"/>
            <a:ext cx="5136129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Q84 — Twisting</a:t>
            </a:r>
            <a:endParaRPr lang="en-US" sz="1200" dirty="0"/>
          </a:p>
        </p:txBody>
      </p:sp>
      <p:sp>
        <p:nvSpPr>
          <p:cNvPr id="20" name="Text 15"/>
          <p:cNvSpPr/>
          <p:nvPr/>
        </p:nvSpPr>
        <p:spPr>
          <a:xfrm>
            <a:off x="790654" y="4075708"/>
            <a:ext cx="5136129" cy="486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unfair trade practice involves using misrepresentations to trick a client into dropping their current life insurance policy to buy a new one?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Twisting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using misleading comparisons to convince a consumer to drop an existing policy for a replacement.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6135732" y="3258443"/>
            <a:ext cx="5394488" cy="1432818"/>
          </a:xfrm>
          <a:prstGeom prst="roundRect">
            <a:avLst>
              <a:gd name="adj" fmla="val 3601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6264912" y="3387626"/>
            <a:ext cx="368489" cy="368498"/>
          </a:xfrm>
          <a:prstGeom prst="ellipse">
            <a:avLst/>
          </a:prstGeom>
          <a:solidFill>
            <a:srgbClr val="1B3C61"/>
          </a:solidFill>
          <a:ln/>
        </p:spPr>
        <p:txBody>
          <a:bodyPr/>
          <a:p/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6366212" y="3488928"/>
            <a:ext cx="165790" cy="165795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264912" y="3835896"/>
            <a:ext cx="5136129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Q85 — Blank Application Facilitation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6264912" y="4075708"/>
            <a:ext cx="5136129" cy="486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If a producer signs a blank application form without taking statements from the client, they have committed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False or fraudulent signature facilitation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a violation of Virginia regulations.</a:t>
            </a:r>
            <a:endParaRPr lang="en-US" sz="950" dirty="0"/>
          </a:p>
        </p:txBody>
      </p:sp>
      <p:sp>
        <p:nvSpPr>
          <p:cNvPr id="26" name="Shape 20"/>
          <p:cNvSpPr/>
          <p:nvPr/>
        </p:nvSpPr>
        <p:spPr>
          <a:xfrm>
            <a:off x="661475" y="4771033"/>
            <a:ext cx="5394488" cy="1432818"/>
          </a:xfrm>
          <a:prstGeom prst="roundRect">
            <a:avLst>
              <a:gd name="adj" fmla="val 3601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790654" y="4900216"/>
            <a:ext cx="368489" cy="368498"/>
          </a:xfrm>
          <a:prstGeom prst="ellipse">
            <a:avLst/>
          </a:prstGeom>
          <a:solidFill>
            <a:srgbClr val="1B3C61"/>
          </a:solidFill>
          <a:ln/>
        </p:spPr>
        <p:txBody>
          <a:bodyPr/>
          <a:p/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891954" y="5001518"/>
            <a:ext cx="165790" cy="165795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790654" y="5348486"/>
            <a:ext cx="5136129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Q92 — Prohibited Use of Guaranty Association</a:t>
            </a:r>
            <a:endParaRPr lang="en-US" sz="1200" dirty="0"/>
          </a:p>
        </p:txBody>
      </p:sp>
      <p:sp>
        <p:nvSpPr>
          <p:cNvPr id="30" name="Text 23"/>
          <p:cNvSpPr/>
          <p:nvPr/>
        </p:nvSpPr>
        <p:spPr>
          <a:xfrm>
            <a:off x="790654" y="5588298"/>
            <a:ext cx="5136129" cy="486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It is illegal for a producer to advertise that their policies are backed by the Virginia Guaranty Association. Using the Association's existence as a selling point or safety guarantee in marketing is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strictly forbidden.</a:t>
            </a:r>
            <a:endParaRPr lang="en-US" sz="950" dirty="0"/>
          </a:p>
        </p:txBody>
      </p:sp>
      <p:sp>
        <p:nvSpPr>
          <p:cNvPr id="31" name="Shape 24"/>
          <p:cNvSpPr/>
          <p:nvPr/>
        </p:nvSpPr>
        <p:spPr>
          <a:xfrm>
            <a:off x="6135732" y="4771033"/>
            <a:ext cx="5394488" cy="1432818"/>
          </a:xfrm>
          <a:prstGeom prst="roundRect">
            <a:avLst>
              <a:gd name="adj" fmla="val 3601"/>
            </a:avLst>
          </a:prstGeom>
          <a:solidFill>
            <a:srgbClr val="EEF9FB"/>
          </a:solidFill>
          <a:ln w="6350">
            <a:solidFill>
              <a:srgbClr val="BFE8EF"/>
            </a:solidFill>
            <a:prstDash val="solid"/>
          </a:ln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6264912" y="4900216"/>
            <a:ext cx="368489" cy="368498"/>
          </a:xfrm>
          <a:prstGeom prst="ellipse">
            <a:avLst/>
          </a:prstGeom>
          <a:solidFill>
            <a:srgbClr val="1B3C61"/>
          </a:solidFill>
          <a:ln/>
        </p:spPr>
        <p:txBody>
          <a:bodyPr/>
          <a:p/>
        </p:txBody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366212" y="5001518"/>
            <a:ext cx="165790" cy="165795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6264912" y="5348486"/>
            <a:ext cx="5136129" cy="1919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Q95 — Unfair Discrimination</a:t>
            </a:r>
            <a:endParaRPr lang="en-US" sz="1200" dirty="0"/>
          </a:p>
        </p:txBody>
      </p:sp>
      <p:sp>
        <p:nvSpPr>
          <p:cNvPr id="35" name="Text 27"/>
          <p:cNvSpPr/>
          <p:nvPr/>
        </p:nvSpPr>
        <p:spPr>
          <a:xfrm>
            <a:off x="6264912" y="5588298"/>
            <a:ext cx="5136129" cy="486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 insurance company that charges different premium rates to individuals of the exact same risk classification and life expectancy is guilty of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Unfair Discrimination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charging different rates within the same risk class without statistical justification is illegal.</a:t>
            </a:r>
            <a:endParaRPr lang="en-US" sz="950" dirty="0"/>
          </a:p>
        </p:txBody>
      </p:sp>
      <p:pic>
        <p:nvPicPr>
          <p:cNvPr id="36" name="Picture 35" descr="logo_trim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454640" y="256032"/>
            <a:ext cx="1417320" cy="33247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519807"/>
            <a:ext cx="2555910" cy="175022"/>
          </a:xfrm>
          <a:prstGeom prst="roundRect">
            <a:avLst>
              <a:gd name="adj" fmla="val 22112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302415" y="554335"/>
            <a:ext cx="3027386" cy="1059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0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Q86–Q91 · RECORD KEEPING, FREE LOOK &amp; REPLACEMENT</a:t>
            </a:r>
            <a:endParaRPr lang="en-US" sz="700" dirty="0"/>
          </a:p>
        </p:txBody>
      </p:sp>
      <p:sp>
        <p:nvSpPr>
          <p:cNvPr id="5" name="Text 2"/>
          <p:cNvSpPr/>
          <p:nvPr/>
        </p:nvSpPr>
        <p:spPr>
          <a:xfrm>
            <a:off x="5233360" y="722809"/>
            <a:ext cx="6296860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Virginia Record Rules, Free Look &amp; Replacement Regulations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5233360" y="1774924"/>
            <a:ext cx="3113307" cy="1398588"/>
          </a:xfrm>
          <a:prstGeom prst="roundRect">
            <a:avLst>
              <a:gd name="adj" fmla="val 3459"/>
            </a:avLst>
          </a:prstGeom>
          <a:solidFill>
            <a:srgbClr val="F4F6F8"/>
          </a:solidFill>
          <a:ln w="1270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5361151" y="1902718"/>
            <a:ext cx="2857726" cy="179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Q86 — Record Retention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5361151" y="2124670"/>
            <a:ext cx="2857726" cy="7411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How long must an insurance company or producer retain records of insurance transactions in Virginia?</a:t>
            </a:r>
            <a:endParaRPr lang="en-US" sz="900" dirty="0"/>
          </a:p>
          <a:p>
            <a:pPr marL="0" indent="0" algn="l">
              <a:lnSpc>
                <a:spcPct val="107000"/>
              </a:lnSpc>
              <a:buNone/>
            </a:pPr>
            <a:r>
              <a:rPr lang="en-US" sz="9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3 years.</a:t>
            </a: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Transactional and policy service records must be kept accessible for at least 3 years under Virginia regulations.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8416814" y="1774924"/>
            <a:ext cx="3113406" cy="1398588"/>
          </a:xfrm>
          <a:prstGeom prst="roundRect">
            <a:avLst>
              <a:gd name="adj" fmla="val 3459"/>
            </a:avLst>
          </a:prstGeom>
          <a:solidFill>
            <a:srgbClr val="F4F6F8"/>
          </a:solidFill>
          <a:ln w="1270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8544604" y="1902718"/>
            <a:ext cx="2857825" cy="3597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Q87 — Standard Free Look (Non-Replacement)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8544604" y="2304554"/>
            <a:ext cx="2857825" cy="7411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is the standard statutory "Free Look" period for a non-replacement life insurance policy in Virginia?</a:t>
            </a:r>
            <a:endParaRPr lang="en-US" sz="900" dirty="0"/>
          </a:p>
          <a:p>
            <a:pPr marL="0" indent="0" algn="l">
              <a:lnSpc>
                <a:spcPct val="107000"/>
              </a:lnSpc>
              <a:buNone/>
            </a:pPr>
            <a:r>
              <a:rPr lang="en-US" sz="9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A — 10 days</a:t>
            </a: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from delivery. Virginia's standard free look period for a regular individual life insurance contract is 10 days.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5233360" y="3243659"/>
            <a:ext cx="3113307" cy="1515170"/>
          </a:xfrm>
          <a:prstGeom prst="roundRect">
            <a:avLst>
              <a:gd name="adj" fmla="val 3193"/>
            </a:avLst>
          </a:prstGeom>
          <a:solidFill>
            <a:srgbClr val="F4F6F8"/>
          </a:solidFill>
          <a:ln w="1270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5361151" y="3371453"/>
            <a:ext cx="2857726" cy="179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Q88 — Free Look for Replacement Policy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5361151" y="3593405"/>
            <a:ext cx="2857726" cy="8893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If a life insurance policy is being issued as a replacement for an existing policy, the buyer enjoys a Free Look period of how many days in Virginia?</a:t>
            </a:r>
            <a:endParaRPr lang="en-US" sz="900" dirty="0"/>
          </a:p>
          <a:p>
            <a:pPr marL="0" indent="0" algn="l">
              <a:lnSpc>
                <a:spcPct val="107000"/>
              </a:lnSpc>
              <a:buNone/>
            </a:pPr>
            <a:r>
              <a:rPr lang="en-US" sz="9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20 days.</a:t>
            </a: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Replacement regulations expand the free look timeframe to 20 days to give consumers extra protection.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8416814" y="3243659"/>
            <a:ext cx="3113406" cy="1515170"/>
          </a:xfrm>
          <a:prstGeom prst="roundRect">
            <a:avLst>
              <a:gd name="adj" fmla="val 3193"/>
            </a:avLst>
          </a:prstGeom>
          <a:solidFill>
            <a:srgbClr val="F4F6F8"/>
          </a:solidFill>
          <a:ln w="1270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8544604" y="3371453"/>
            <a:ext cx="2857825" cy="179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Q89 — Definition of Replacement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8544604" y="3593405"/>
            <a:ext cx="2857825" cy="10376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Under Virginia Rules, a replacement situation occurs when a new policy is purchased and an existing policy is:</a:t>
            </a:r>
            <a:endParaRPr lang="en-US" sz="900" dirty="0"/>
          </a:p>
          <a:p>
            <a:pPr marL="0" indent="0" algn="l">
              <a:lnSpc>
                <a:spcPct val="107000"/>
              </a:lnSpc>
              <a:buNone/>
            </a:pPr>
            <a:r>
              <a:rPr lang="en-US" sz="9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D — Any of the above</a:t>
            </a: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(lapsed, forfeited, surrendered, reassigned, borrowed against &gt;25%, or converted). The legal definition applies anytime an old policy is dropped, reduced, or significantly altered.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5233360" y="4828977"/>
            <a:ext cx="3113307" cy="1366937"/>
          </a:xfrm>
          <a:prstGeom prst="roundRect">
            <a:avLst>
              <a:gd name="adj" fmla="val 3539"/>
            </a:avLst>
          </a:prstGeom>
          <a:solidFill>
            <a:srgbClr val="F4F6F8"/>
          </a:solidFill>
          <a:ln w="1270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361151" y="4956770"/>
            <a:ext cx="2857726" cy="179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Q90 — Required Replacement Notice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5361151" y="5178723"/>
            <a:ext cx="2857726" cy="8893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When an agent meets with an applicant where replacement may occur, the agent must immediately provide which document?</a:t>
            </a:r>
            <a:endParaRPr lang="en-US" sz="900" dirty="0"/>
          </a:p>
          <a:p>
            <a:pPr marL="0" indent="0" algn="l">
              <a:lnSpc>
                <a:spcPct val="107000"/>
              </a:lnSpc>
              <a:buNone/>
            </a:pPr>
            <a:r>
              <a:rPr lang="en-US" sz="9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"Important Notice Regarding Replacement of Life Insurance"</a:t>
            </a: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— signed by both the agent and the applicant during the application process.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8416814" y="4828977"/>
            <a:ext cx="3113406" cy="1366937"/>
          </a:xfrm>
          <a:prstGeom prst="roundRect">
            <a:avLst>
              <a:gd name="adj" fmla="val 3539"/>
            </a:avLst>
          </a:prstGeom>
          <a:solidFill>
            <a:srgbClr val="F4F6F8"/>
          </a:solidFill>
          <a:ln w="1270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22" name="Text 19"/>
          <p:cNvSpPr/>
          <p:nvPr/>
        </p:nvSpPr>
        <p:spPr>
          <a:xfrm>
            <a:off x="8544604" y="4956770"/>
            <a:ext cx="2857825" cy="179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Q94 — Claim Payment Deadline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8544604" y="5178723"/>
            <a:ext cx="2857825" cy="7411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Within how many days must an insurance company pay a clean death benefit claim before interest begins to accrue under Virginia law?</a:t>
            </a:r>
            <a:endParaRPr lang="en-US" sz="900" dirty="0"/>
          </a:p>
          <a:p>
            <a:pPr marL="0" indent="0" algn="l">
              <a:lnSpc>
                <a:spcPct val="107000"/>
              </a:lnSpc>
              <a:buNone/>
            </a:pPr>
            <a:r>
              <a:rPr lang="en-US" sz="90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90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30 days</a:t>
            </a:r>
            <a:r>
              <a:rPr lang="en-US" sz="90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of receiving proof of loss, or interest will apply to the payout.</a:t>
            </a:r>
            <a:endParaRPr lang="en-US" sz="900" dirty="0"/>
          </a:p>
        </p:txBody>
      </p:sp>
      <p:pic>
        <p:nvPicPr>
          <p:cNvPr id="24" name="Picture 23" descr="logo_tri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4640" y="256032"/>
            <a:ext cx="1417320" cy="33247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2832327" cy="166092"/>
          </a:xfrm>
          <a:prstGeom prst="roundRect">
            <a:avLst>
              <a:gd name="adj" fmla="val 22136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27057" y="552549"/>
            <a:ext cx="3310748" cy="100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65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Q91, Q93, Q96–Q100 · GUARANTY ASSOCIATION &amp; LICENSING ADMIN</a:t>
            </a:r>
            <a:endParaRPr lang="en-US" sz="650" dirty="0"/>
          </a:p>
        </p:txBody>
      </p:sp>
      <p:sp>
        <p:nvSpPr>
          <p:cNvPr id="4" name="Text 2"/>
          <p:cNvSpPr/>
          <p:nvPr/>
        </p:nvSpPr>
        <p:spPr>
          <a:xfrm>
            <a:off x="661475" y="711200"/>
            <a:ext cx="10868745" cy="3419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Guaranty Association &amp; Administrative Rules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661475" y="1148060"/>
            <a:ext cx="10868745" cy="347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spcAft>
                <a:spcPts val="550"/>
              </a:spcAft>
              <a:buNone/>
            </a:pP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</a:t>
            </a:r>
            <a:r>
              <a:rPr lang="en-US" sz="8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Virginia Life, Accident and Sickness Insurance Guaranty Association</a:t>
            </a: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is a high-frequency exam topic — know the coverage limits and funding source.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661475" y="1566962"/>
            <a:ext cx="437643" cy="710406"/>
          </a:xfrm>
          <a:prstGeom prst="roundRect">
            <a:avLst>
              <a:gd name="adj" fmla="val 50000"/>
            </a:avLst>
          </a:prstGeom>
          <a:solidFill>
            <a:srgbClr val="1B3C61"/>
          </a:solidFill>
          <a:ln w="6350">
            <a:solidFill>
              <a:srgbClr val="00ACBF"/>
            </a:solidFill>
            <a:prstDash val="solid"/>
          </a:ln>
        </p:spPr>
        <p:txBody>
          <a:bodyPr/>
          <a:p/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98195" y="1840012"/>
            <a:ext cx="164104" cy="16410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162418" y="1676301"/>
            <a:ext cx="10367802" cy="170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Q91 — Guaranty Association Purpose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1162418" y="1885255"/>
            <a:ext cx="10367802" cy="2827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entity protects Virginia policyowners if an insurance company becomes insolvent and cannot pay its claims?</a:t>
            </a:r>
            <a:endParaRPr lang="en-US" sz="85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8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8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The Virginia Life, Accident and Sickness Insurance Guaranty Association</a:t>
            </a: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steps in to pay benefits up to state caps if a member insurance company fails financially.</a:t>
            </a:r>
            <a:endParaRPr lang="en-US" sz="850" dirty="0"/>
          </a:p>
        </p:txBody>
      </p:sp>
      <p:sp>
        <p:nvSpPr>
          <p:cNvPr id="10" name="Shape 7"/>
          <p:cNvSpPr/>
          <p:nvPr/>
        </p:nvSpPr>
        <p:spPr>
          <a:xfrm>
            <a:off x="661475" y="2340670"/>
            <a:ext cx="437643" cy="848618"/>
          </a:xfrm>
          <a:prstGeom prst="roundRect">
            <a:avLst>
              <a:gd name="adj" fmla="val 50000"/>
            </a:avLst>
          </a:prstGeom>
          <a:solidFill>
            <a:srgbClr val="1B3C61"/>
          </a:solidFill>
          <a:ln w="6350">
            <a:solidFill>
              <a:srgbClr val="00ACBF"/>
            </a:solidFill>
            <a:prstDash val="solid"/>
          </a:ln>
        </p:spPr>
        <p:txBody>
          <a:bodyPr/>
          <a:p/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98195" y="2682875"/>
            <a:ext cx="164104" cy="16410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62418" y="2450009"/>
            <a:ext cx="10367802" cy="170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Q99 — Maximum Death Benefit Coverage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1162418" y="2658963"/>
            <a:ext cx="10367802" cy="4209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Virginia Life, Accident and Sickness Insurance Guaranty Association covers individual death benefit claims up to what maximum amount?</a:t>
            </a:r>
            <a:endParaRPr lang="en-US" sz="85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8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A.</a:t>
            </a: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$100,000   </a:t>
            </a:r>
            <a:r>
              <a:rPr lang="en-US" sz="8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B.</a:t>
            </a: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$250,000   </a:t>
            </a:r>
            <a:r>
              <a:rPr lang="en-US" sz="8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C.</a:t>
            </a: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$300,000   </a:t>
            </a:r>
            <a:r>
              <a:rPr lang="en-US" sz="8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D.</a:t>
            </a: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$500,000</a:t>
            </a:r>
            <a:endParaRPr lang="en-US" sz="85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8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8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$300,000</a:t>
            </a: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per individual is the standard limit of protection for life insurance death benefits.</a:t>
            </a:r>
            <a:endParaRPr lang="en-US" sz="850" dirty="0"/>
          </a:p>
        </p:txBody>
      </p:sp>
      <p:sp>
        <p:nvSpPr>
          <p:cNvPr id="14" name="Shape 10"/>
          <p:cNvSpPr/>
          <p:nvPr/>
        </p:nvSpPr>
        <p:spPr>
          <a:xfrm>
            <a:off x="661475" y="3252589"/>
            <a:ext cx="437643" cy="710406"/>
          </a:xfrm>
          <a:prstGeom prst="roundRect">
            <a:avLst>
              <a:gd name="adj" fmla="val 50000"/>
            </a:avLst>
          </a:prstGeom>
          <a:solidFill>
            <a:srgbClr val="1B3C61"/>
          </a:solidFill>
          <a:ln w="6350">
            <a:solidFill>
              <a:srgbClr val="00ACBF"/>
            </a:solidFill>
            <a:prstDash val="solid"/>
          </a:ln>
        </p:spPr>
        <p:txBody>
          <a:bodyPr/>
          <a:p/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98195" y="3525639"/>
            <a:ext cx="164104" cy="16410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162418" y="3361928"/>
            <a:ext cx="10367802" cy="170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Q100 — Who Funds the Guaranty Association?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1162418" y="3570883"/>
            <a:ext cx="10367802" cy="2827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Who pays the assessments that fund the Virginia Life, Accident and Sickness Insurance Guaranty Association?</a:t>
            </a:r>
            <a:endParaRPr lang="en-US" sz="85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8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8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All insurance companies authorized to sell health and life lines in Virginia.</a:t>
            </a: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The association is funded through assessments levied on member insurance companies.</a:t>
            </a:r>
            <a:endParaRPr lang="en-US" sz="850" dirty="0"/>
          </a:p>
        </p:txBody>
      </p:sp>
      <p:sp>
        <p:nvSpPr>
          <p:cNvPr id="18" name="Shape 13"/>
          <p:cNvSpPr/>
          <p:nvPr/>
        </p:nvSpPr>
        <p:spPr>
          <a:xfrm>
            <a:off x="661475" y="4026297"/>
            <a:ext cx="437643" cy="710406"/>
          </a:xfrm>
          <a:prstGeom prst="roundRect">
            <a:avLst>
              <a:gd name="adj" fmla="val 50000"/>
            </a:avLst>
          </a:prstGeom>
          <a:solidFill>
            <a:srgbClr val="1B3C61"/>
          </a:solidFill>
          <a:ln w="6350">
            <a:solidFill>
              <a:srgbClr val="00ACBF"/>
            </a:solidFill>
            <a:prstDash val="solid"/>
          </a:ln>
        </p:spPr>
        <p:txBody>
          <a:bodyPr/>
          <a:p/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798195" y="4299347"/>
            <a:ext cx="164104" cy="16410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162418" y="4135636"/>
            <a:ext cx="10367802" cy="170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Q93 — Minimum Grace Period (Virginia)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1162418" y="4344591"/>
            <a:ext cx="10367802" cy="2827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is the minimum grace period required by law for an individual life insurance policy sold in Virginia?</a:t>
            </a:r>
            <a:endParaRPr lang="en-US" sz="85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8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8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C — 31 days.</a:t>
            </a: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Virginia statute mandates a minimum grace period of 31 days to keep a policy from lapsing for nonpayment.</a:t>
            </a:r>
            <a:endParaRPr lang="en-US" sz="850" dirty="0"/>
          </a:p>
        </p:txBody>
      </p:sp>
      <p:sp>
        <p:nvSpPr>
          <p:cNvPr id="22" name="Shape 16"/>
          <p:cNvSpPr/>
          <p:nvPr/>
        </p:nvSpPr>
        <p:spPr>
          <a:xfrm>
            <a:off x="661475" y="4800005"/>
            <a:ext cx="437643" cy="710406"/>
          </a:xfrm>
          <a:prstGeom prst="roundRect">
            <a:avLst>
              <a:gd name="adj" fmla="val 50000"/>
            </a:avLst>
          </a:prstGeom>
          <a:solidFill>
            <a:srgbClr val="1B3C61"/>
          </a:solidFill>
          <a:ln w="6350">
            <a:solidFill>
              <a:srgbClr val="00ACBF"/>
            </a:solidFill>
            <a:prstDash val="solid"/>
          </a:ln>
        </p:spPr>
        <p:txBody>
          <a:bodyPr/>
          <a:p/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798195" y="5073055"/>
            <a:ext cx="164104" cy="164108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162418" y="4909344"/>
            <a:ext cx="10367802" cy="170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Q96 — Moving Out of Virginia</a:t>
            </a:r>
            <a:endParaRPr lang="en-US" sz="1050" dirty="0"/>
          </a:p>
        </p:txBody>
      </p:sp>
      <p:sp>
        <p:nvSpPr>
          <p:cNvPr id="25" name="Text 18"/>
          <p:cNvSpPr/>
          <p:nvPr/>
        </p:nvSpPr>
        <p:spPr>
          <a:xfrm>
            <a:off x="1162418" y="5118298"/>
            <a:ext cx="10367802" cy="2827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must an agent do to maintain their insurance license if they move from Virginia to another state?</a:t>
            </a:r>
            <a:endParaRPr lang="en-US" sz="85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8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8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Notify the SCC within 30 days</a:t>
            </a: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and clear the transition to a non-resident license.</a:t>
            </a:r>
            <a:endParaRPr lang="en-US" sz="850" dirty="0"/>
          </a:p>
        </p:txBody>
      </p:sp>
      <p:sp>
        <p:nvSpPr>
          <p:cNvPr id="26" name="Shape 19"/>
          <p:cNvSpPr/>
          <p:nvPr/>
        </p:nvSpPr>
        <p:spPr>
          <a:xfrm>
            <a:off x="661475" y="5573713"/>
            <a:ext cx="437643" cy="710406"/>
          </a:xfrm>
          <a:prstGeom prst="roundRect">
            <a:avLst>
              <a:gd name="adj" fmla="val 50000"/>
            </a:avLst>
          </a:prstGeom>
          <a:solidFill>
            <a:srgbClr val="1B3C61"/>
          </a:solidFill>
          <a:ln w="6350">
            <a:solidFill>
              <a:srgbClr val="00ACBF"/>
            </a:solidFill>
            <a:prstDash val="solid"/>
          </a:ln>
        </p:spPr>
        <p:txBody>
          <a:bodyPr/>
          <a:p/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798195" y="5846763"/>
            <a:ext cx="164104" cy="164108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162418" y="5683052"/>
            <a:ext cx="10367802" cy="170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Q97 — Insurer Appointment Filing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1162418" y="5892006"/>
            <a:ext cx="10367802" cy="2827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If an insurer appoints an agent to represent them in Virginia, the insurer must file a notice of appointment with the SCC within how many days?</a:t>
            </a:r>
            <a:endParaRPr lang="en-US" sz="850" dirty="0"/>
          </a:p>
          <a:p>
            <a:pPr marL="0" indent="0" algn="l">
              <a:lnSpc>
                <a:spcPct val="105000"/>
              </a:lnSpc>
              <a:buNone/>
            </a:pPr>
            <a:r>
              <a:rPr lang="en-US" sz="850" dirty="0" b="1">
                <a:solidFill>
                  <a:srgbClr val="00ACBF"/>
                </a:solidFill>
                <a:latin typeface="Segoe UI Symbol" pitchFamily="34" charset="0"/>
                <a:ea typeface="Segoe UI Emoji" pitchFamily="34" charset="-122"/>
                <a:cs typeface="Segoe UI Emoji" pitchFamily="34" charset="-120"/>
              </a:rPr>
              <a:t>✓</a:t>
            </a:r>
            <a:r>
              <a:rPr lang="en-US" sz="8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 B — 30 days</a:t>
            </a:r>
            <a:r>
              <a:rPr lang="en-US" sz="8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of the contract or initial application submission.</a:t>
            </a:r>
            <a:endParaRPr lang="en-US" sz="850" dirty="0"/>
          </a:p>
        </p:txBody>
      </p:sp>
      <p:pic>
        <p:nvPicPr>
          <p:cNvPr id="30" name="Picture 29" descr="logo_trim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454640" y="256032"/>
            <a:ext cx="1417320" cy="33247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1511796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2047875"/>
            <a:ext cx="1176110" cy="183654"/>
          </a:xfrm>
          <a:prstGeom prst="roundRect">
            <a:avLst>
              <a:gd name="adj" fmla="val 22127"/>
            </a:avLst>
          </a:prstGeom>
          <a:noFill/>
          <a:ln w="6350">
            <a:solidFill>
              <a:srgbClr val="1B3C61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734002" y="2084090"/>
            <a:ext cx="1640640" cy="1112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50" dirty="0">
                <a:solidFill>
                  <a:srgbClr val="007C8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HIGH-PRIORITY REVIEW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661475" y="2262386"/>
            <a:ext cx="10868745" cy="377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Must-Know Numbers &amp; Rules at a Glance</a:t>
            </a:r>
            <a:endParaRPr lang="en-US" sz="2350" dirty="0"/>
          </a:p>
        </p:txBody>
      </p:sp>
      <p:sp>
        <p:nvSpPr>
          <p:cNvPr id="6" name="Text 3"/>
          <p:cNvSpPr/>
          <p:nvPr/>
        </p:nvSpPr>
        <p:spPr>
          <a:xfrm>
            <a:off x="661475" y="2756198"/>
            <a:ext cx="10868745" cy="404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9000"/>
              </a:lnSpc>
              <a:spcAft>
                <a:spcPts val="650"/>
              </a:spcAft>
              <a:buNone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These are the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most frequently tested specifics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across both parts of the Virginia Life Insurance exam.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1475" y="3247529"/>
            <a:ext cx="5395678" cy="307439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45819" y="3381077"/>
            <a:ext cx="5077789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Key Numbers — Part 1 National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845819" y="3616424"/>
            <a:ext cx="5077789" cy="10868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Grace Period: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30–31 days</a:t>
            </a: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(standard individual policy)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Incontestability Clause: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2 years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Suicide Clause: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2 years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Free Look Begins: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Date of policy delivery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RMD Age: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73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Early IRA Penalty: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10%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134443" y="3247529"/>
            <a:ext cx="5395778" cy="307439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318786" y="3381077"/>
            <a:ext cx="5077889" cy="189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13236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Key Numbers — Part 2 Virginia</a:t>
            </a:r>
            <a:endParaRPr lang="en-US" sz="1150" dirty="0"/>
          </a:p>
        </p:txBody>
      </p:sp>
      <p:sp>
        <p:nvSpPr>
          <p:cNvPr id="12" name="Text 7"/>
          <p:cNvSpPr/>
          <p:nvPr/>
        </p:nvSpPr>
        <p:spPr>
          <a:xfrm>
            <a:off x="6318786" y="3616424"/>
            <a:ext cx="5077889" cy="25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Min. licensing age: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18 years old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Temp license duration: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180 days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CE — single line: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16 hours / 2 years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CE — multi-line: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24 hours / 2 years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Ethics CE: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3 hours minimum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Address change notice: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30 days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SCC exam of insurers: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Every 5 years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Unintentional fine: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$1,000/violation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Willful fine: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$5,000/violation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Record retention: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3 years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Free look (standard):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10 days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Free look (replacement):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20 days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Guaranty max death benefit: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$300,000</a:t>
            </a:r>
            <a:endParaRPr lang="en-US" sz="950" dirty="0"/>
          </a:p>
          <a:p>
            <a:pPr marL="193040" indent="-193040" algn="l">
              <a:lnSpc>
                <a:spcPct val="109000"/>
              </a:lnSpc>
              <a:buSzPct val="100000"/>
              <a:buChar char="•"/>
            </a:pPr>
            <a:r>
              <a:rPr lang="en-US" sz="950" dirty="0">
                <a:solidFill>
                  <a:srgbClr val="3132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Claim payment deadline: </a:t>
            </a:r>
            <a:r>
              <a:rPr lang="en-US" sz="950" b="1" dirty="0">
                <a:solidFill>
                  <a:srgbClr val="313236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30 days</a:t>
            </a:r>
            <a:endParaRPr lang="en-US" sz="950" dirty="0"/>
          </a:p>
        </p:txBody>
      </p:sp>
      <p:sp>
        <p:nvSpPr>
          <p:cNvPr id="13" name="Rectangle 12"/>
          <p:cNvSpPr/>
          <p:nvPr/>
        </p:nvSpPr>
        <p:spPr>
          <a:xfrm>
            <a:off x="10226040" y="228600"/>
            <a:ext cx="1691640" cy="5519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logo_tri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3200" y="338328"/>
            <a:ext cx="1417320" cy="33247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692995"/>
            <a:ext cx="10868745" cy="815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5100" dirty="0">
                <a:solidFill>
                  <a:srgbClr val="FFFFFF"/>
                </a:solidFill>
                <a:latin typeface="Inter Tight SemiBold" pitchFamily="34" charset="0"/>
                <a:ea typeface="Inter Tight SemiBold" pitchFamily="34" charset="-122"/>
                <a:cs typeface="Inter Tight SemiBold" pitchFamily="34" charset="-120"/>
              </a:rPr>
              <a:t>Ready to Pass Your Exam?</a:t>
            </a:r>
            <a:endParaRPr lang="en-US" sz="5100" dirty="0"/>
          </a:p>
        </p:txBody>
      </p:sp>
      <p:sp>
        <p:nvSpPr>
          <p:cNvPr id="4" name="Text 1"/>
          <p:cNvSpPr/>
          <p:nvPr/>
        </p:nvSpPr>
        <p:spPr>
          <a:xfrm>
            <a:off x="661475" y="379164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Review all 100 questions, focus on the key numbers, and master the Virginia-specific rules to maximize your score.</a:t>
            </a:r>
            <a:endParaRPr lang="en-US" sz="1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4306689"/>
            <a:ext cx="2221055" cy="519807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6984" y="4306689"/>
            <a:ext cx="2433081" cy="51980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11480" y="365760"/>
            <a:ext cx="2651760" cy="8654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logo_tri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" y="530352"/>
            <a:ext cx="2286000" cy="5362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5035</Words>
  <Application>Microsoft Office PowerPoint</Application>
  <PresentationFormat>Widescreen</PresentationFormat>
  <Paragraphs>469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Manrope</vt:lpstr>
      <vt:lpstr>Segoe UI Emoji</vt:lpstr>
      <vt:lpstr>Manrope Bold</vt:lpstr>
      <vt:lpstr>Calibri</vt:lpstr>
      <vt:lpstr>Arial</vt:lpstr>
      <vt:lpstr>Inter Tight SemiBold</vt:lpstr>
      <vt:lpstr>Inter Tight Bold</vt:lpstr>
      <vt:lpstr>Manrope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Anh Minh Duong Tran</dc:creator>
  <cp:lastModifiedBy>Anh Minh Duong Tran</cp:lastModifiedBy>
  <cp:revision>3</cp:revision>
  <dcterms:created xsi:type="dcterms:W3CDTF">2026-09-24T22:32:11Z</dcterms:created>
  <dcterms:modified xsi:type="dcterms:W3CDTF">2026-09-24T22:37:49Z</dcterms:modified>
</cp:coreProperties>
</file>